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handoutMasterIdLst>
    <p:handoutMasterId r:id="rId49"/>
  </p:handoutMasterIdLst>
  <p:sldIdLst>
    <p:sldId id="310" r:id="rId2"/>
    <p:sldId id="509" r:id="rId3"/>
    <p:sldId id="510" r:id="rId4"/>
    <p:sldId id="511" r:id="rId5"/>
    <p:sldId id="512" r:id="rId6"/>
    <p:sldId id="562" r:id="rId7"/>
    <p:sldId id="563" r:id="rId8"/>
    <p:sldId id="565" r:id="rId9"/>
    <p:sldId id="564" r:id="rId10"/>
    <p:sldId id="566" r:id="rId11"/>
    <p:sldId id="567" r:id="rId12"/>
    <p:sldId id="568" r:id="rId13"/>
    <p:sldId id="569" r:id="rId14"/>
    <p:sldId id="557" r:id="rId15"/>
    <p:sldId id="558" r:id="rId16"/>
    <p:sldId id="559" r:id="rId17"/>
    <p:sldId id="560" r:id="rId18"/>
    <p:sldId id="561" r:id="rId19"/>
    <p:sldId id="570" r:id="rId20"/>
    <p:sldId id="571" r:id="rId21"/>
    <p:sldId id="572" r:id="rId22"/>
    <p:sldId id="573" r:id="rId23"/>
    <p:sldId id="574" r:id="rId24"/>
    <p:sldId id="575" r:id="rId25"/>
    <p:sldId id="576" r:id="rId26"/>
    <p:sldId id="577" r:id="rId27"/>
    <p:sldId id="578" r:id="rId28"/>
    <p:sldId id="579" r:id="rId29"/>
    <p:sldId id="580" r:id="rId30"/>
    <p:sldId id="581" r:id="rId31"/>
    <p:sldId id="582" r:id="rId32"/>
    <p:sldId id="584" r:id="rId33"/>
    <p:sldId id="585" r:id="rId34"/>
    <p:sldId id="594" r:id="rId35"/>
    <p:sldId id="586" r:id="rId36"/>
    <p:sldId id="583" r:id="rId37"/>
    <p:sldId id="587" r:id="rId38"/>
    <p:sldId id="588" r:id="rId39"/>
    <p:sldId id="555" r:id="rId40"/>
    <p:sldId id="589" r:id="rId41"/>
    <p:sldId id="593" r:id="rId42"/>
    <p:sldId id="595" r:id="rId43"/>
    <p:sldId id="596" r:id="rId44"/>
    <p:sldId id="597" r:id="rId45"/>
    <p:sldId id="598" r:id="rId46"/>
    <p:sldId id="420" r:id="rId47"/>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userDrawn="1">
          <p15:clr>
            <a:srgbClr val="A4A3A4"/>
          </p15:clr>
        </p15:guide>
        <p15:guide id="2" pos="220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AD2"/>
    <a:srgbClr val="FFFFFF"/>
    <a:srgbClr val="FFFFDB"/>
    <a:srgbClr val="FFFFCC"/>
    <a:srgbClr val="FFFF99"/>
    <a:srgbClr val="EEFF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66" autoAdjust="0"/>
    <p:restoredTop sz="85817" autoAdjust="0"/>
  </p:normalViewPr>
  <p:slideViewPr>
    <p:cSldViewPr snapToGrid="0">
      <p:cViewPr varScale="1">
        <p:scale>
          <a:sx n="100" d="100"/>
          <a:sy n="100" d="100"/>
        </p:scale>
        <p:origin x="1638"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56" d="100"/>
          <a:sy n="56" d="100"/>
        </p:scale>
        <p:origin x="2826" y="78"/>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sz="quarter" idx="1"/>
          </p:nvPr>
        </p:nvSpPr>
        <p:spPr>
          <a:xfrm>
            <a:off x="3956550" y="0"/>
            <a:ext cx="3026833" cy="464185"/>
          </a:xfrm>
          <a:prstGeom prst="rect">
            <a:avLst/>
          </a:prstGeom>
        </p:spPr>
        <p:txBody>
          <a:bodyPr vert="horz" lIns="92958" tIns="46479" rIns="92958" bIns="46479" rtlCol="0"/>
          <a:lstStyle>
            <a:lvl1pPr algn="r">
              <a:defRPr sz="1200"/>
            </a:lvl1pPr>
          </a:lstStyle>
          <a:p>
            <a:fld id="{4225771D-637B-4C1C-950B-0652AD0E36F2}" type="datetimeFigureOut">
              <a:rPr lang="en-US" smtClean="0"/>
              <a:t>4/18/2016</a:t>
            </a:fld>
            <a:endParaRPr lang="en-US"/>
          </a:p>
        </p:txBody>
      </p:sp>
      <p:sp>
        <p:nvSpPr>
          <p:cNvPr id="4" name="Footer Placeholder 3"/>
          <p:cNvSpPr>
            <a:spLocks noGrp="1"/>
          </p:cNvSpPr>
          <p:nvPr>
            <p:ph type="ftr" sz="quarter" idx="2"/>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904"/>
            <a:ext cx="3026833" cy="464185"/>
          </a:xfrm>
          <a:prstGeom prst="rect">
            <a:avLst/>
          </a:prstGeom>
        </p:spPr>
        <p:txBody>
          <a:bodyPr vert="horz" lIns="92958" tIns="46479" rIns="92958" bIns="46479" rtlCol="0" anchor="b"/>
          <a:lstStyle>
            <a:lvl1pPr algn="r">
              <a:defRPr sz="1200"/>
            </a:lvl1pPr>
          </a:lstStyle>
          <a:p>
            <a:fld id="{008F8BCC-E645-4A90-B227-02CD8B5032C6}" type="slidenum">
              <a:rPr lang="en-US" smtClean="0"/>
              <a:t>‹#›</a:t>
            </a:fld>
            <a:endParaRPr lang="en-US"/>
          </a:p>
        </p:txBody>
      </p:sp>
    </p:spTree>
    <p:extLst>
      <p:ext uri="{BB962C8B-B14F-4D97-AF65-F5344CB8AC3E}">
        <p14:creationId xmlns:p14="http://schemas.microsoft.com/office/powerpoint/2010/main" val="2799847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C0C4F511-C56D-4370-AD4F-4CF1596EDEFC}" type="datetimeFigureOut">
              <a:rPr lang="en-US" smtClean="0"/>
              <a:t>4/18/2016</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84B2A866-5885-471C-8A66-CFC31783194B}" type="slidenum">
              <a:rPr lang="en-US" smtClean="0"/>
              <a:t>‹#›</a:t>
            </a:fld>
            <a:endParaRPr lang="en-US"/>
          </a:p>
        </p:txBody>
      </p:sp>
    </p:spTree>
    <p:extLst>
      <p:ext uri="{BB962C8B-B14F-4D97-AF65-F5344CB8AC3E}">
        <p14:creationId xmlns:p14="http://schemas.microsoft.com/office/powerpoint/2010/main" val="3057917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solidFill>
                  <a:prstClr val="black"/>
                </a:solidFill>
              </a:rPr>
              <a:pPr/>
              <a:t>1</a:t>
            </a:fld>
            <a:endParaRPr lang="en-US" dirty="0" smtClean="0">
              <a:solidFill>
                <a:prstClr val="black"/>
              </a:solidFill>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5158802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23758749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r>
              <a:rPr lang="zh-CN" altLang="en-US" sz="1200" kern="1200" dirty="0" smtClean="0">
                <a:solidFill>
                  <a:schemeClr val="tx1"/>
                </a:solidFill>
                <a:effectLst/>
                <a:latin typeface="+mn-lt"/>
                <a:ea typeface="+mn-ea"/>
                <a:cs typeface="+mn-cs"/>
              </a:rPr>
              <a:t>基督徒应该在对真理的认识上成长，看到神眼中的真实的东西。</a:t>
            </a:r>
            <a:endParaRPr lang="en-US" dirty="0" smtClean="0">
              <a:latin typeface="Bookman"/>
              <a:ea typeface="Osaka"/>
            </a:endParaRPr>
          </a:p>
        </p:txBody>
      </p:sp>
    </p:spTree>
    <p:extLst>
      <p:ext uri="{BB962C8B-B14F-4D97-AF65-F5344CB8AC3E}">
        <p14:creationId xmlns:p14="http://schemas.microsoft.com/office/powerpoint/2010/main" val="24136297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Bookman"/>
              <a:ea typeface="Osaka"/>
            </a:endParaRPr>
          </a:p>
        </p:txBody>
      </p:sp>
    </p:spTree>
    <p:extLst>
      <p:ext uri="{BB962C8B-B14F-4D97-AF65-F5344CB8AC3E}">
        <p14:creationId xmlns:p14="http://schemas.microsoft.com/office/powerpoint/2010/main" val="16290997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32193706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22943510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2699459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36509272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38918262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刚才的这些经文被与使徒行传</a:t>
            </a:r>
            <a:r>
              <a:rPr lang="en-US" sz="1200" kern="1200" dirty="0" smtClean="0">
                <a:solidFill>
                  <a:schemeClr val="tx1"/>
                </a:solidFill>
                <a:effectLst/>
                <a:latin typeface="+mn-lt"/>
                <a:ea typeface="+mn-ea"/>
                <a:cs typeface="+mn-cs"/>
              </a:rPr>
              <a:t>17</a:t>
            </a:r>
            <a:r>
              <a:rPr lang="zh-CN" altLang="en-US" sz="1200" kern="1200" dirty="0" smtClean="0">
                <a:solidFill>
                  <a:schemeClr val="tx1"/>
                </a:solidFill>
                <a:effectLst/>
                <a:latin typeface="+mn-lt"/>
                <a:ea typeface="+mn-ea"/>
                <a:cs typeface="+mn-cs"/>
              </a:rPr>
              <a:t>章一起讲。持这些观点的人说，当保罗在雅典的时候，在与哲学家在亚略巴古传道时，他没有用以前通常所用的方式进行传道。之前他仅仅讲了福音，而没有涉及哲学和智慧的辩论。而在雅典，他试着在异教哲学家的知识领地上与他们辩论。因此，持这些错误观点的人说，我们刚才读的哥林多前书的</a:t>
            </a:r>
            <a:r>
              <a:rPr lang="en-US" sz="1200" kern="1200" dirty="0" smtClean="0">
                <a:solidFill>
                  <a:schemeClr val="tx1"/>
                </a:solidFill>
                <a:effectLst/>
                <a:latin typeface="+mn-lt"/>
                <a:ea typeface="+mn-ea"/>
                <a:cs typeface="+mn-cs"/>
              </a:rPr>
              <a:t>1-2</a:t>
            </a:r>
            <a:r>
              <a:rPr lang="zh-CN" altLang="en-US" sz="1200" kern="1200" dirty="0" smtClean="0">
                <a:solidFill>
                  <a:schemeClr val="tx1"/>
                </a:solidFill>
                <a:effectLst/>
                <a:latin typeface="+mn-lt"/>
                <a:ea typeface="+mn-ea"/>
                <a:cs typeface="+mn-cs"/>
              </a:rPr>
              <a:t>章的经文，是保罗在承认自己的错误。因为他从雅典来到了哥林多。</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16077067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latin typeface="Bookman"/>
                <a:ea typeface="Osaka"/>
              </a:rPr>
              <a:t>有这些观点的原因是第二章的“</a:t>
            </a:r>
            <a:r>
              <a:rPr lang="zh-CN" altLang="en-US" sz="1200" dirty="0" smtClean="0"/>
              <a:t>只知道耶稣基督和他钉十字架的事</a:t>
            </a:r>
            <a:r>
              <a:rPr lang="zh-CN" altLang="en-US" dirty="0" smtClean="0">
                <a:latin typeface="Bookman"/>
                <a:ea typeface="Osaka"/>
              </a:rPr>
              <a:t>”。</a:t>
            </a:r>
            <a:r>
              <a:rPr lang="zh-CN" altLang="en-US" sz="1200" kern="1200" dirty="0" smtClean="0">
                <a:solidFill>
                  <a:schemeClr val="tx1"/>
                </a:solidFill>
                <a:effectLst/>
                <a:latin typeface="+mn-lt"/>
                <a:ea typeface="+mn-ea"/>
                <a:cs typeface="+mn-cs"/>
              </a:rPr>
              <a:t>所以基督徒的责任就是简单的传福音，因为他们认为福音和理性的辩论没有任何关系。</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1944963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21298588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Bookman"/>
              <a:ea typeface="Osaka"/>
            </a:endParaRPr>
          </a:p>
        </p:txBody>
      </p:sp>
    </p:spTree>
    <p:extLst>
      <p:ext uri="{BB962C8B-B14F-4D97-AF65-F5344CB8AC3E}">
        <p14:creationId xmlns:p14="http://schemas.microsoft.com/office/powerpoint/2010/main" val="37288189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10728632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在刚才我们看过的罗马书</a:t>
            </a:r>
            <a:r>
              <a:rPr lang="en-US" sz="1200" kern="1200" dirty="0" smtClean="0">
                <a:solidFill>
                  <a:schemeClr val="tx1"/>
                </a:solidFill>
                <a:effectLst/>
                <a:latin typeface="+mn-lt"/>
                <a:ea typeface="+mn-ea"/>
                <a:cs typeface="+mn-cs"/>
              </a:rPr>
              <a:t>1</a:t>
            </a:r>
            <a:r>
              <a:rPr lang="zh-CN" altLang="en-US"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18-28</a:t>
            </a:r>
            <a:r>
              <a:rPr lang="zh-CN" altLang="en-US" sz="1200" kern="1200" dirty="0" smtClean="0">
                <a:solidFill>
                  <a:schemeClr val="tx1"/>
                </a:solidFill>
                <a:effectLst/>
                <a:latin typeface="+mn-lt"/>
                <a:ea typeface="+mn-ea"/>
                <a:cs typeface="+mn-cs"/>
              </a:rPr>
              <a:t>中可以看到，</a:t>
            </a:r>
            <a:r>
              <a:rPr lang="zh-CN" altLang="en-US" sz="1200" kern="1200" baseline="0" dirty="0" smtClean="0">
                <a:solidFill>
                  <a:schemeClr val="tx1"/>
                </a:solidFill>
                <a:effectLst/>
                <a:latin typeface="+mn-lt"/>
                <a:ea typeface="+mn-ea"/>
                <a:cs typeface="+mn-cs"/>
              </a:rPr>
              <a:t> 神把一切的事实显明给人们，但人们仍不相信。</a:t>
            </a:r>
            <a:r>
              <a:rPr lang="zh-CN" altLang="en-US" sz="1200" kern="1200" dirty="0" smtClean="0">
                <a:solidFill>
                  <a:schemeClr val="tx1"/>
                </a:solidFill>
                <a:effectLst/>
                <a:latin typeface="+mn-lt"/>
                <a:ea typeface="+mn-ea"/>
                <a:cs typeface="+mn-cs"/>
              </a:rPr>
              <a:t>人们故意地压制种种证据，同时把各种像是鸟啊蜥蜴啊等的被造物被像神一样的敬拜。尽管这些被造物被造的证据是那么的明显。</a:t>
            </a:r>
            <a:endParaRPr lang="en-US" altLang="zh-CN"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这里一定要知道，即使没有听过福音，看过圣经，人们也要在神面前负责。</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30371576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这点本身就暗示了我们的信仰是理性的。</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20961284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为什么说这个对于要理性的讲话的强调是非常重要的，因为在这个有些人认为保罗会贬低理性的地方，保罗赞扬了理性。</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24841192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8444096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希腊人寻求</a:t>
            </a:r>
            <a:r>
              <a:rPr lang="en-US"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智慧</a:t>
            </a:r>
            <a:r>
              <a:rPr lang="en-US"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，看低福音，认为福音是</a:t>
            </a:r>
            <a:r>
              <a:rPr lang="en-US"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愚蠢</a:t>
            </a:r>
            <a:r>
              <a:rPr lang="en-US"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的，尽管这个</a:t>
            </a:r>
            <a:r>
              <a:rPr lang="en-US"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愚蠢的神比人类的智慧更聪明</a:t>
            </a:r>
            <a:r>
              <a:rPr lang="en-US"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a:t>
            </a:r>
            <a:endParaRPr lang="en-US" altLang="zh-CN"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从充满罪性的人的角度来看，福音是愚蠢的。在雅典的希腊人嘲笑保罗和福音，这是通常人面对福音的反应。但是，在神面前，从周围环绕着人的客观真理的角度来看，那些希腊人才是愚蠢。福音是神的智慧，其他的哲学才是愚蠢。</a:t>
            </a:r>
            <a:endParaRPr lang="en-US"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22089211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在那些人类创建的哲学不能解释或者失败的地方，圣经却给出了答案。因此，基督信仰是唯一的而且足够的能够给出全部问题答案的哲学，因此是最好的哲学。</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11781069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有些福音人士会说，对于保罗足够的对于我也足够了，就是简单的福音。然后他们就引用这节经文。他们所说的</a:t>
            </a:r>
            <a:r>
              <a:rPr lang="en-US"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简单的福音</a:t>
            </a:r>
            <a:r>
              <a:rPr lang="en-US"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，指的是一个对福音的没有智慧的展示，没有理性，没有哲学。这是一个非常严重的对保罗意思的误解。</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5443848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r>
              <a:rPr lang="zh-CN" altLang="en-US" sz="1200" kern="1200" dirty="0" smtClean="0">
                <a:solidFill>
                  <a:schemeClr val="tx1"/>
                </a:solidFill>
                <a:effectLst/>
                <a:latin typeface="+mn-lt"/>
                <a:ea typeface="+mn-ea"/>
                <a:cs typeface="+mn-cs"/>
              </a:rPr>
              <a:t>他没有在这里对比一个对福音的智慧的还是不需要智慧的展示。</a:t>
            </a:r>
            <a:endParaRPr lang="en-US" altLang="zh-CN"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保罗所说的我们世人所说的哲学是从人而来的，而不是从耶稣基督而来的。</a:t>
            </a:r>
            <a:endParaRPr lang="en-US" altLang="zh-CN"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他在警告所有忽视神的启示的哲学家。</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2010084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Bookman"/>
              <a:ea typeface="Osaka"/>
            </a:endParaRPr>
          </a:p>
        </p:txBody>
      </p:sp>
    </p:spTree>
    <p:extLst>
      <p:ext uri="{BB962C8B-B14F-4D97-AF65-F5344CB8AC3E}">
        <p14:creationId xmlns:p14="http://schemas.microsoft.com/office/powerpoint/2010/main" val="27438019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r>
              <a:rPr lang="zh-CN" altLang="en-US" dirty="0" smtClean="0">
                <a:latin typeface="Bookman"/>
                <a:ea typeface="Osaka"/>
              </a:rPr>
              <a:t>让我们来看一下这样的经文</a:t>
            </a:r>
            <a:endParaRPr lang="en-US" dirty="0" smtClean="0">
              <a:latin typeface="Bookman"/>
              <a:ea typeface="Osaka"/>
            </a:endParaRPr>
          </a:p>
        </p:txBody>
      </p:sp>
    </p:spTree>
    <p:extLst>
      <p:ext uri="{BB962C8B-B14F-4D97-AF65-F5344CB8AC3E}">
        <p14:creationId xmlns:p14="http://schemas.microsoft.com/office/powerpoint/2010/main" val="33746337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319811132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24266782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1068036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而且他还说，所有的经文都是神的启示所以都很重要。</a:t>
            </a:r>
            <a:endParaRPr lang="en-US" altLang="zh-CN"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所以他不可能把耶稣基督与经文的其他部分分割开来。</a:t>
            </a:r>
            <a:endParaRPr lang="en-US" altLang="zh-CN"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他在这段经文中表达的意思是，耶稣基督的人性和拯救的工作是神的全部启示中的焦点部分。为了强调这种重要性，他刻意的从人的所谓的智慧的其实却是愚蠢的哲学思想中分离开来。</a:t>
            </a:r>
            <a:endParaRPr lang="en-US"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Bookman"/>
              <a:ea typeface="Osaka"/>
            </a:endParaRPr>
          </a:p>
        </p:txBody>
      </p:sp>
    </p:spTree>
    <p:extLst>
      <p:ext uri="{BB962C8B-B14F-4D97-AF65-F5344CB8AC3E}">
        <p14:creationId xmlns:p14="http://schemas.microsoft.com/office/powerpoint/2010/main" val="422655959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r>
              <a:rPr lang="zh-CN" altLang="en-US" sz="1200" kern="1200" dirty="0" smtClean="0">
                <a:solidFill>
                  <a:schemeClr val="tx1"/>
                </a:solidFill>
                <a:effectLst/>
                <a:latin typeface="+mn-lt"/>
                <a:ea typeface="+mn-ea"/>
                <a:cs typeface="+mn-cs"/>
              </a:rPr>
              <a:t>保罗想把福音讲的清楚，但他小心的避免使用他自己的讲话的技巧。</a:t>
            </a:r>
            <a:endParaRPr lang="en-US" dirty="0" smtClean="0">
              <a:latin typeface="Bookman"/>
              <a:ea typeface="Osaka"/>
            </a:endParaRPr>
          </a:p>
        </p:txBody>
      </p:sp>
    </p:spTree>
    <p:extLst>
      <p:ext uri="{BB962C8B-B14F-4D97-AF65-F5344CB8AC3E}">
        <p14:creationId xmlns:p14="http://schemas.microsoft.com/office/powerpoint/2010/main" val="6325948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r>
              <a:rPr lang="zh-CN" altLang="en-US" sz="1200" kern="1200" dirty="0" smtClean="0">
                <a:solidFill>
                  <a:schemeClr val="tx1"/>
                </a:solidFill>
                <a:effectLst/>
                <a:latin typeface="+mn-lt"/>
                <a:ea typeface="+mn-ea"/>
                <a:cs typeface="+mn-cs"/>
              </a:rPr>
              <a:t>事实上，保罗承认他自己没有讲话的</a:t>
            </a:r>
            <a:endParaRPr lang="en-US" altLang="zh-CN"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尽管这样，保罗仍然放胆辩论和祷告神的国，他在讲道的时候看到了这福音本身的大能。</a:t>
            </a:r>
            <a:endParaRPr lang="en-US" dirty="0" smtClean="0">
              <a:latin typeface="Bookman"/>
              <a:ea typeface="Osaka"/>
            </a:endParaRPr>
          </a:p>
        </p:txBody>
      </p:sp>
    </p:spTree>
    <p:extLst>
      <p:ext uri="{BB962C8B-B14F-4D97-AF65-F5344CB8AC3E}">
        <p14:creationId xmlns:p14="http://schemas.microsoft.com/office/powerpoint/2010/main" val="340133702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dirty="0" smtClean="0"/>
              <a:t>当保罗说“只知道耶稣基督并他钉十字架”时，他没有任何关于他要讲多少福音的内容的事情。</a:t>
            </a:r>
            <a:endParaRPr lang="en-US" dirty="0" smtClean="0">
              <a:latin typeface="Bookman"/>
              <a:ea typeface="Osaka"/>
            </a:endParaRPr>
          </a:p>
        </p:txBody>
      </p:sp>
    </p:spTree>
    <p:extLst>
      <p:ext uri="{BB962C8B-B14F-4D97-AF65-F5344CB8AC3E}">
        <p14:creationId xmlns:p14="http://schemas.microsoft.com/office/powerpoint/2010/main" val="415031348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r>
              <a:rPr lang="zh-CN" altLang="en-US" dirty="0" smtClean="0">
                <a:latin typeface="Bookman"/>
                <a:ea typeface="Osaka"/>
              </a:rPr>
              <a:t>之前说了</a:t>
            </a:r>
            <a:r>
              <a:rPr lang="zh-CN" altLang="en-US" sz="1200" kern="1200" dirty="0" smtClean="0">
                <a:solidFill>
                  <a:schemeClr val="tx1"/>
                </a:solidFill>
                <a:effectLst/>
                <a:latin typeface="+mn-lt"/>
                <a:ea typeface="+mn-ea"/>
                <a:cs typeface="+mn-cs"/>
              </a:rPr>
              <a:t>是否信主以及信主以后的属灵成长是要靠理性的。但是只靠理性就可以吗？不行。</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人们如果不愿按照圣经的教导来改变他们的想法和习惯，那么他们不能在属灵上成长。</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这在成为基督徒方面是没错的，在成为基督徒后的成长也是没错的。</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同样的原则适用于其他的所有领域。一个科学家如果对某个理论有偏见的话，他肯定不能理解这个理论。</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只有当他承认自己在某些方面的想法是错的的时候，他才会看到那个真理。</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在人与人争吵的时候，每一方都很难承认自己的错误，但只有当这件事发生的时候，争吵的人才会和解。</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在这几个例子中，仅仅指出错误是什么是不够的。理解力被谦虚的程度所限制。没有意愿的话，就没有智慧的前进。</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这点同样适用于灵里面的理解。</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所以，仅仅需要装备理性的说法是错误的。一个人的意愿在福音讨论中同样要被挑战。</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之所以难以理解真理也许是因为主观上不愿意去理解它。</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所以，尽管圣经中的陈述客观上是真的也很清楚明确，一个人也可能因为自己的偏见而不能理解它。</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199108722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同样是保罗的例子，保罗与他所遇到的人讨论辩论福音，并不是因为保罗事先知道他的听众都是真正的追寻者，而是因为他知道他所讲的东西是真的。</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他并不期望他的听众会立刻接受真理，他耐心的与人辩论，希望他们能悔改接受福音。</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因此，一个人是否会悔改不是我们能预先知道的。</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3468421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Why:</a:t>
            </a:r>
            <a:r>
              <a:rPr lang="zh-CN" altLang="en-US" sz="1200" kern="1200" dirty="0" smtClean="0">
                <a:solidFill>
                  <a:schemeClr val="tx1"/>
                </a:solidFill>
                <a:effectLst/>
                <a:latin typeface="+mn-lt"/>
                <a:ea typeface="+mn-ea"/>
                <a:cs typeface="+mn-cs"/>
              </a:rPr>
              <a:t>因为在为福音的辩护中，如果客观的事实是不重要的，我们如何能确定其他的宗教（比如印度教）不是比基督教更好呢？因此全部的圣经作者都很关心这一点。</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同时，如果我们让个人的经历体会比福音的信息更重要的话，其他宗教和想法都有这样的强调，我们如何来证明我们的是好的，如何来对抗他们呢。</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38162480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同样是保罗的例子，保罗与他所遇到的人讨论辩论福音，并不是因为保罗事先知道他的听众都是真正的追寻者，而是因为他知道他所讲的东西是真的。</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他并不期望他的听众会立刻接受真理，他耐心的与人辩论，希望他们能悔改接受福音。</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因此，一个人是否会悔改不是我们能预先知道的。</a:t>
            </a:r>
            <a:endParaRPr lang="en-US" sz="1200" kern="1200" dirty="0" smtClean="0">
              <a:solidFill>
                <a:schemeClr val="tx1"/>
              </a:solidFill>
              <a:effectLst/>
              <a:latin typeface="+mn-lt"/>
              <a:ea typeface="+mn-ea"/>
              <a:cs typeface="+mn-cs"/>
            </a:endParaRPr>
          </a:p>
          <a:p>
            <a:pPr eaLnBrk="1" hangingPunct="1"/>
            <a:endParaRPr lang="en-US" dirty="0" smtClean="0">
              <a:latin typeface="Bookman"/>
              <a:ea typeface="Osaka"/>
            </a:endParaRPr>
          </a:p>
        </p:txBody>
      </p:sp>
    </p:spTree>
    <p:extLst>
      <p:ext uri="{BB962C8B-B14F-4D97-AF65-F5344CB8AC3E}">
        <p14:creationId xmlns:p14="http://schemas.microsoft.com/office/powerpoint/2010/main" val="263455537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r>
              <a:rPr lang="zh-CN" altLang="en-US" sz="1200" kern="1200" dirty="0" smtClean="0">
                <a:solidFill>
                  <a:schemeClr val="tx1"/>
                </a:solidFill>
                <a:effectLst/>
                <a:latin typeface="+mn-lt"/>
                <a:ea typeface="+mn-ea"/>
                <a:cs typeface="+mn-cs"/>
              </a:rPr>
              <a:t>我们在这里并不是要否定</a:t>
            </a:r>
            <a:r>
              <a:rPr lang="en-US" sz="1200" kern="1200" dirty="0" smtClean="0">
                <a:solidFill>
                  <a:schemeClr val="tx1"/>
                </a:solidFill>
                <a:effectLst/>
                <a:latin typeface="+mn-lt"/>
                <a:ea typeface="+mn-ea"/>
                <a:cs typeface="+mn-cs"/>
              </a:rPr>
              <a:t>ABC</a:t>
            </a:r>
            <a:r>
              <a:rPr lang="zh-CN" altLang="en-US" sz="1200" kern="1200" dirty="0" smtClean="0">
                <a:solidFill>
                  <a:schemeClr val="tx1"/>
                </a:solidFill>
                <a:effectLst/>
                <a:latin typeface="+mn-lt"/>
                <a:ea typeface="+mn-ea"/>
                <a:cs typeface="+mn-cs"/>
              </a:rPr>
              <a:t>这样的公式的意义，也不是说福音不能被这样传讲。我们说的是这种传福音的方式并不是圣经中所要求的，而且固守这种方式的话会让很多本来也许会信的人厌烦而离开。</a:t>
            </a:r>
            <a:endParaRPr lang="en-US"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63331477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我们呼召人们顺服耶稣，用信心接受他，仅仅是因为他和他的经文是客观真实的。</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因此我们必须要认识到理性的重要性。</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因为理性是我们人性的一部分，是神在创造的时候就放到我们里面的，因为这是我们属灵成长的必须的一部分。</a:t>
            </a:r>
            <a:endParaRPr lang="en-US" dirty="0" smtClean="0">
              <a:latin typeface="Bookman"/>
              <a:ea typeface="Osaka"/>
            </a:endParaRPr>
          </a:p>
        </p:txBody>
      </p:sp>
    </p:spTree>
    <p:extLst>
      <p:ext uri="{BB962C8B-B14F-4D97-AF65-F5344CB8AC3E}">
        <p14:creationId xmlns:p14="http://schemas.microsoft.com/office/powerpoint/2010/main" val="1705644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Bookman"/>
              <a:ea typeface="Osaka"/>
            </a:endParaRPr>
          </a:p>
        </p:txBody>
      </p:sp>
    </p:spTree>
    <p:extLst>
      <p:ext uri="{BB962C8B-B14F-4D97-AF65-F5344CB8AC3E}">
        <p14:creationId xmlns:p14="http://schemas.microsoft.com/office/powerpoint/2010/main" val="303951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r>
              <a:rPr lang="zh-CN" altLang="en-US" sz="1200" kern="1200" dirty="0" smtClean="0">
                <a:solidFill>
                  <a:schemeClr val="tx1"/>
                </a:solidFill>
                <a:effectLst/>
                <a:latin typeface="+mn-lt"/>
                <a:ea typeface="+mn-ea"/>
                <a:cs typeface="+mn-cs"/>
              </a:rPr>
              <a:t>所有地方所有一切都是证据，尽管人们不承认这一事实。</a:t>
            </a:r>
            <a:endParaRPr lang="en-US" dirty="0" smtClean="0">
              <a:latin typeface="Bookman"/>
              <a:ea typeface="Osaka"/>
            </a:endParaRPr>
          </a:p>
        </p:txBody>
      </p:sp>
    </p:spTree>
    <p:extLst>
      <p:ext uri="{BB962C8B-B14F-4D97-AF65-F5344CB8AC3E}">
        <p14:creationId xmlns:p14="http://schemas.microsoft.com/office/powerpoint/2010/main" val="2042986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1042718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1734048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与理性分隔的话，就不能在灵里面成长。</a:t>
            </a:r>
            <a:endParaRPr lang="en-US" dirty="0" smtClean="0">
              <a:latin typeface="Bookman"/>
              <a:ea typeface="Osaka"/>
            </a:endParaRPr>
          </a:p>
        </p:txBody>
      </p:sp>
    </p:spTree>
    <p:extLst>
      <p:ext uri="{BB962C8B-B14F-4D97-AF65-F5344CB8AC3E}">
        <p14:creationId xmlns:p14="http://schemas.microsoft.com/office/powerpoint/2010/main" val="3088636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smtClean="0">
              <a:latin typeface="Bookman"/>
              <a:ea typeface="Osaka"/>
            </a:endParaRPr>
          </a:p>
        </p:txBody>
      </p:sp>
    </p:spTree>
    <p:extLst>
      <p:ext uri="{BB962C8B-B14F-4D97-AF65-F5344CB8AC3E}">
        <p14:creationId xmlns:p14="http://schemas.microsoft.com/office/powerpoint/2010/main" val="3457941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grpSp>
      <p:sp>
        <p:nvSpPr>
          <p:cNvPr id="697354" name="Rectangle 10"/>
          <p:cNvSpPr>
            <a:spLocks noGrp="1" noChangeArrowheads="1"/>
          </p:cNvSpPr>
          <p:nvPr>
            <p:ph type="ctrTitle" sz="quarter"/>
          </p:nvPr>
        </p:nvSpPr>
        <p:spPr>
          <a:xfrm>
            <a:off x="685800" y="1873250"/>
            <a:ext cx="7772400" cy="1555750"/>
          </a:xfrm>
        </p:spPr>
        <p:txBody>
          <a:bodyPr/>
          <a:lstStyle>
            <a:lvl1pPr>
              <a:defRPr sz="4000"/>
            </a:lvl1pPr>
          </a:lstStyle>
          <a:p>
            <a:r>
              <a:rPr lang="en-US"/>
              <a:t>Click to edit Master title style</a:t>
            </a:r>
          </a:p>
        </p:txBody>
      </p:sp>
      <p:sp>
        <p:nvSpPr>
          <p:cNvPr id="697355"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2" name="Rectangle 12"/>
          <p:cNvSpPr>
            <a:spLocks noGrp="1" noChangeArrowheads="1"/>
          </p:cNvSpPr>
          <p:nvPr>
            <p:ph type="dt" sz="quarter" idx="10"/>
          </p:nvPr>
        </p:nvSpPr>
        <p:spPr/>
        <p:txBody>
          <a:bodyPr/>
          <a:lstStyle>
            <a:lvl1pPr>
              <a:defRPr/>
            </a:lvl1pPr>
          </a:lstStyle>
          <a:p>
            <a:pPr>
              <a:defRPr/>
            </a:pPr>
            <a:fld id="{23BFA8E1-D30B-422D-AD42-E1A21B3AB1F8}" type="datetime1">
              <a:rPr lang="en-US">
                <a:solidFill>
                  <a:srgbClr val="FFFFFF"/>
                </a:solidFill>
              </a:rPr>
              <a:pPr>
                <a:defRPr/>
              </a:pPr>
              <a:t>4/18/2016</a:t>
            </a:fld>
            <a:endParaRPr lang="en-US" dirty="0">
              <a:solidFill>
                <a:srgbClr val="FFFFFF"/>
              </a:solidFill>
            </a:endParaRPr>
          </a:p>
        </p:txBody>
      </p:sp>
      <p:sp>
        <p:nvSpPr>
          <p:cNvPr id="13" name="Rectangle 13"/>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14" name="Rectangle 14"/>
          <p:cNvSpPr>
            <a:spLocks noGrp="1" noChangeArrowheads="1"/>
          </p:cNvSpPr>
          <p:nvPr>
            <p:ph type="sldNum" sz="quarter" idx="12"/>
          </p:nvPr>
        </p:nvSpPr>
        <p:spPr/>
        <p:txBody>
          <a:bodyPr/>
          <a:lstStyle>
            <a:lvl1pPr>
              <a:defRPr/>
            </a:lvl1pPr>
          </a:lstStyle>
          <a:p>
            <a:pPr>
              <a:defRPr/>
            </a:pPr>
            <a:fld id="{C956A56F-1E7C-4C66-8DEB-519C59F7FB02}"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609815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ED5C9883-B1C2-48FD-B79B-1E0C484E4470}" type="datetime1">
              <a:rPr lang="en-US">
                <a:solidFill>
                  <a:srgbClr val="FFFFFF"/>
                </a:solidFill>
              </a:rPr>
              <a:pPr>
                <a:defRPr/>
              </a:pPr>
              <a:t>4/18/2016</a:t>
            </a:fld>
            <a:endParaRPr lang="en-US" dirty="0">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65C70D50-6233-4A51-A49B-DD2E02B9F989}"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469823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227A3271-3437-436A-B5E5-A1E45BB4D32A}" type="datetime1">
              <a:rPr lang="en-US">
                <a:solidFill>
                  <a:srgbClr val="FFFFFF"/>
                </a:solidFill>
              </a:rPr>
              <a:pPr>
                <a:defRPr/>
              </a:pPr>
              <a:t>4/18/2016</a:t>
            </a:fld>
            <a:endParaRPr lang="en-US" dirty="0">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8B6E0F15-7FDA-47D9-B101-FDCE35D5624F}"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54407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54D0E01D-6901-45FF-8E75-103F9B9EE73A}" type="datetime1">
              <a:rPr lang="en-US">
                <a:solidFill>
                  <a:srgbClr val="FFFFFF"/>
                </a:solidFill>
              </a:rPr>
              <a:pPr>
                <a:defRPr/>
              </a:pPr>
              <a:t>4/18/2016</a:t>
            </a:fld>
            <a:endParaRPr lang="en-US" dirty="0">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26331CEE-AD9E-45E2-B6C7-8634B12B690C}"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613533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096B543E-753B-4783-B725-407D9532EDB3}" type="datetime1">
              <a:rPr lang="en-US">
                <a:solidFill>
                  <a:srgbClr val="FFFFFF"/>
                </a:solidFill>
              </a:rPr>
              <a:pPr>
                <a:defRPr/>
              </a:pPr>
              <a:t>4/18/2016</a:t>
            </a:fld>
            <a:endParaRPr lang="en-US" dirty="0">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A9E68832-C841-4F26-8661-F0C780CB1068}"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25820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F28A8647-B29C-483C-A506-E71BE45AC214}" type="datetime1">
              <a:rPr lang="en-US">
                <a:solidFill>
                  <a:srgbClr val="FFFFFF"/>
                </a:solidFill>
              </a:rPr>
              <a:pPr>
                <a:defRPr/>
              </a:pPr>
              <a:t>4/18/2016</a:t>
            </a:fld>
            <a:endParaRPr lang="en-US" dirty="0">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64F93EEB-BDA0-4460-BAC9-6A0A9DE8D84E}"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034483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fld id="{3E7632A2-2314-41CE-9A71-EC989BC1157C}" type="datetime1">
              <a:rPr lang="en-US">
                <a:solidFill>
                  <a:srgbClr val="FFFFFF"/>
                </a:solidFill>
              </a:rPr>
              <a:pPr>
                <a:defRPr/>
              </a:pPr>
              <a:t>4/18/2016</a:t>
            </a:fld>
            <a:endParaRPr lang="en-US" dirty="0">
              <a:solidFill>
                <a:srgbClr val="FFFFFF"/>
              </a:solidFill>
            </a:endParaRPr>
          </a:p>
        </p:txBody>
      </p:sp>
      <p:sp>
        <p:nvSpPr>
          <p:cNvPr id="8" name="Rectangle 13"/>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9" name="Rectangle 14"/>
          <p:cNvSpPr>
            <a:spLocks noGrp="1" noChangeArrowheads="1"/>
          </p:cNvSpPr>
          <p:nvPr>
            <p:ph type="sldNum" sz="quarter" idx="12"/>
          </p:nvPr>
        </p:nvSpPr>
        <p:spPr>
          <a:ln/>
        </p:spPr>
        <p:txBody>
          <a:bodyPr/>
          <a:lstStyle>
            <a:lvl1pPr>
              <a:defRPr/>
            </a:lvl1pPr>
          </a:lstStyle>
          <a:p>
            <a:pPr>
              <a:defRPr/>
            </a:pPr>
            <a:fld id="{E8611FA0-03AF-4A9B-B581-4FED23E95F3C}"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892060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fld id="{51502E46-0452-4480-9798-84A9621AD11D}" type="datetime1">
              <a:rPr lang="en-US">
                <a:solidFill>
                  <a:srgbClr val="FFFFFF"/>
                </a:solidFill>
              </a:rPr>
              <a:pPr>
                <a:defRPr/>
              </a:pPr>
              <a:t>4/18/2016</a:t>
            </a:fld>
            <a:endParaRPr lang="en-US" dirty="0">
              <a:solidFill>
                <a:srgbClr val="FFFFFF"/>
              </a:solidFill>
            </a:endParaRPr>
          </a:p>
        </p:txBody>
      </p:sp>
      <p:sp>
        <p:nvSpPr>
          <p:cNvPr id="4" name="Rectangle 13"/>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CC9F5C47-19B2-4F33-A6D3-FA0F95CABDE5}"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034032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EC9D503E-6EAA-4DCB-AF23-1AD824CB4E45}" type="datetime1">
              <a:rPr lang="en-US">
                <a:solidFill>
                  <a:srgbClr val="FFFFFF"/>
                </a:solidFill>
              </a:rPr>
              <a:pPr>
                <a:defRPr/>
              </a:pPr>
              <a:t>4/18/2016</a:t>
            </a:fld>
            <a:endParaRPr lang="en-US" dirty="0">
              <a:solidFill>
                <a:srgbClr val="FFFFFF"/>
              </a:solidFill>
            </a:endParaRPr>
          </a:p>
        </p:txBody>
      </p:sp>
      <p:sp>
        <p:nvSpPr>
          <p:cNvPr id="3" name="Rectangle 13"/>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4" name="Rectangle 14"/>
          <p:cNvSpPr>
            <a:spLocks noGrp="1" noChangeArrowheads="1"/>
          </p:cNvSpPr>
          <p:nvPr>
            <p:ph type="sldNum" sz="quarter" idx="12"/>
          </p:nvPr>
        </p:nvSpPr>
        <p:spPr>
          <a:ln/>
        </p:spPr>
        <p:txBody>
          <a:bodyPr/>
          <a:lstStyle>
            <a:lvl1pPr>
              <a:defRPr/>
            </a:lvl1pPr>
          </a:lstStyle>
          <a:p>
            <a:pPr>
              <a:defRPr/>
            </a:pPr>
            <a:fld id="{FA757F01-7670-4D72-B57E-00D0C64851CD}"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48311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7418F341-ED55-4725-B17A-D5E8E1516225}" type="datetime1">
              <a:rPr lang="en-US">
                <a:solidFill>
                  <a:srgbClr val="FFFFFF"/>
                </a:solidFill>
              </a:rPr>
              <a:pPr>
                <a:defRPr/>
              </a:pPr>
              <a:t>4/18/2016</a:t>
            </a:fld>
            <a:endParaRPr lang="en-US" dirty="0">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FDF0BE61-F04D-42D8-9652-430B1039EA9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161308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1734DEB3-777B-43BE-9D24-C47587962B91}" type="datetime1">
              <a:rPr lang="en-US">
                <a:solidFill>
                  <a:srgbClr val="FFFFFF"/>
                </a:solidFill>
              </a:rPr>
              <a:pPr>
                <a:defRPr/>
              </a:pPr>
              <a:t>4/18/2016</a:t>
            </a:fld>
            <a:endParaRPr lang="en-US" dirty="0">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EA61FA69-F30B-4B1B-9AA5-F93EC330AC21}"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967197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3902075"/>
            <a:ext cx="3400425" cy="2949575"/>
            <a:chOff x="0" y="2458"/>
            <a:chExt cx="2142" cy="1858"/>
          </a:xfrm>
        </p:grpSpPr>
        <p:sp>
          <p:nvSpPr>
            <p:cNvPr id="696323"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696324"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696325"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696326"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696327"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696328"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sp>
          <p:nvSpPr>
            <p:cNvPr id="696329"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eaLnBrk="0" fontAlgn="base" hangingPunct="0">
                <a:spcBef>
                  <a:spcPct val="0"/>
                </a:spcBef>
                <a:spcAft>
                  <a:spcPct val="0"/>
                </a:spcAft>
                <a:defRPr/>
              </a:pPr>
              <a:endParaRPr lang="en-US" sz="2000" dirty="0">
                <a:solidFill>
                  <a:srgbClr val="FFFFFF"/>
                </a:solidFill>
                <a:latin typeface="Arial" pitchFamily="34" charset="0"/>
                <a:cs typeface="Arial" charset="0"/>
              </a:endParaRPr>
            </a:p>
          </p:txBody>
        </p:sp>
      </p:grpSp>
      <p:sp>
        <p:nvSpPr>
          <p:cNvPr id="1027"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028"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96332"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10199"/>
                  </a:outerShdw>
                </a:effectLst>
              </a:defRPr>
            </a:lvl1pPr>
          </a:lstStyle>
          <a:p>
            <a:pPr fontAlgn="base">
              <a:spcBef>
                <a:spcPct val="0"/>
              </a:spcBef>
              <a:spcAft>
                <a:spcPct val="0"/>
              </a:spcAft>
              <a:defRPr/>
            </a:pPr>
            <a:fld id="{98A1C9D1-1B7D-45D8-9642-18C7BAC442DD}" type="datetime1">
              <a:rPr lang="en-US">
                <a:solidFill>
                  <a:srgbClr val="FFFFFF"/>
                </a:solidFill>
                <a:latin typeface="Arial" charset="0"/>
                <a:cs typeface="Arial" charset="0"/>
              </a:rPr>
              <a:pPr fontAlgn="base">
                <a:spcBef>
                  <a:spcPct val="0"/>
                </a:spcBef>
                <a:spcAft>
                  <a:spcPct val="0"/>
                </a:spcAft>
                <a:defRPr/>
              </a:pPr>
              <a:t>4/18/2016</a:t>
            </a:fld>
            <a:endParaRPr lang="en-US" dirty="0">
              <a:solidFill>
                <a:srgbClr val="FFFFFF"/>
              </a:solidFill>
              <a:latin typeface="Arial" charset="0"/>
              <a:cs typeface="Arial" charset="0"/>
            </a:endParaRPr>
          </a:p>
        </p:txBody>
      </p:sp>
      <p:sp>
        <p:nvSpPr>
          <p:cNvPr id="696333"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10199"/>
                  </a:outerShdw>
                </a:effectLst>
              </a:defRPr>
            </a:lvl1pPr>
          </a:lstStyle>
          <a:p>
            <a:pPr fontAlgn="base">
              <a:spcBef>
                <a:spcPct val="0"/>
              </a:spcBef>
              <a:spcAft>
                <a:spcPct val="0"/>
              </a:spcAft>
              <a:defRPr/>
            </a:pPr>
            <a:endParaRPr lang="en-US" dirty="0">
              <a:solidFill>
                <a:srgbClr val="FFFFFF"/>
              </a:solidFill>
              <a:latin typeface="Arial" charset="0"/>
              <a:cs typeface="Arial" charset="0"/>
            </a:endParaRPr>
          </a:p>
        </p:txBody>
      </p:sp>
      <p:sp>
        <p:nvSpPr>
          <p:cNvPr id="696334"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mn-lt"/>
                <a:cs typeface="+mn-cs"/>
              </a:defRPr>
            </a:lvl1pPr>
          </a:lstStyle>
          <a:p>
            <a:pPr fontAlgn="base">
              <a:spcBef>
                <a:spcPct val="0"/>
              </a:spcBef>
              <a:spcAft>
                <a:spcPct val="0"/>
              </a:spcAft>
              <a:defRPr/>
            </a:pPr>
            <a:fld id="{411D1F49-5940-4892-991E-D5290BEF4A0D}" type="slidenum">
              <a:rPr lang="en-US">
                <a:solidFill>
                  <a:srgbClr val="FFFFFF"/>
                </a:solidFill>
              </a:rPr>
              <a:pPr fontAlgn="base">
                <a:spcBef>
                  <a:spcPct val="0"/>
                </a:spcBef>
                <a:spcAft>
                  <a:spcPct val="0"/>
                </a:spcAft>
                <a:defRPr/>
              </a:pPr>
              <a:t>‹#›</a:t>
            </a:fld>
            <a:endParaRPr lang="en-US" dirty="0">
              <a:solidFill>
                <a:srgbClr val="FFFFFF"/>
              </a:solidFill>
            </a:endParaRPr>
          </a:p>
        </p:txBody>
      </p:sp>
    </p:spTree>
    <p:extLst>
      <p:ext uri="{BB962C8B-B14F-4D97-AF65-F5344CB8AC3E}">
        <p14:creationId xmlns:p14="http://schemas.microsoft.com/office/powerpoint/2010/main" val="3130318126"/>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3600">
          <a:solidFill>
            <a:schemeClr val="tx1"/>
          </a:solidFill>
          <a:latin typeface="+mj-lt"/>
          <a:ea typeface="+mj-ea"/>
          <a:cs typeface="+mj-cs"/>
        </a:defRPr>
      </a:lvl1pPr>
      <a:lvl2pPr algn="ctr" rtl="0" eaLnBrk="0" fontAlgn="base" hangingPunct="0">
        <a:spcBef>
          <a:spcPct val="0"/>
        </a:spcBef>
        <a:spcAft>
          <a:spcPct val="0"/>
        </a:spcAft>
        <a:defRPr sz="3600">
          <a:solidFill>
            <a:schemeClr val="tx1"/>
          </a:solidFill>
          <a:latin typeface="Times New Roman" pitchFamily="18" charset="0"/>
        </a:defRPr>
      </a:lvl2pPr>
      <a:lvl3pPr algn="ctr" rtl="0" eaLnBrk="0" fontAlgn="base" hangingPunct="0">
        <a:spcBef>
          <a:spcPct val="0"/>
        </a:spcBef>
        <a:spcAft>
          <a:spcPct val="0"/>
        </a:spcAft>
        <a:defRPr sz="3600">
          <a:solidFill>
            <a:schemeClr val="tx1"/>
          </a:solidFill>
          <a:latin typeface="Times New Roman" pitchFamily="18" charset="0"/>
        </a:defRPr>
      </a:lvl3pPr>
      <a:lvl4pPr algn="ctr" rtl="0" eaLnBrk="0" fontAlgn="base" hangingPunct="0">
        <a:spcBef>
          <a:spcPct val="0"/>
        </a:spcBef>
        <a:spcAft>
          <a:spcPct val="0"/>
        </a:spcAft>
        <a:defRPr sz="3600">
          <a:solidFill>
            <a:schemeClr val="tx1"/>
          </a:solidFill>
          <a:latin typeface="Times New Roman" pitchFamily="18" charset="0"/>
        </a:defRPr>
      </a:lvl4pPr>
      <a:lvl5pPr algn="ctr" rtl="0" eaLnBrk="0" fontAlgn="base" hangingPunct="0">
        <a:spcBef>
          <a:spcPct val="0"/>
        </a:spcBef>
        <a:spcAft>
          <a:spcPct val="0"/>
        </a:spcAft>
        <a:defRPr sz="3600">
          <a:solidFill>
            <a:schemeClr val="tx1"/>
          </a:solidFill>
          <a:latin typeface="Times New Roman" pitchFamily="18" charset="0"/>
        </a:defRPr>
      </a:lvl5pPr>
      <a:lvl6pPr marL="457200" algn="ctr" rtl="0" fontAlgn="base">
        <a:spcBef>
          <a:spcPct val="0"/>
        </a:spcBef>
        <a:spcAft>
          <a:spcPct val="0"/>
        </a:spcAft>
        <a:defRPr sz="3600">
          <a:solidFill>
            <a:schemeClr val="tx1"/>
          </a:solidFill>
          <a:latin typeface="Times New Roman" pitchFamily="18" charset="0"/>
        </a:defRPr>
      </a:lvl6pPr>
      <a:lvl7pPr marL="914400" algn="ctr" rtl="0" fontAlgn="base">
        <a:spcBef>
          <a:spcPct val="0"/>
        </a:spcBef>
        <a:spcAft>
          <a:spcPct val="0"/>
        </a:spcAft>
        <a:defRPr sz="3600">
          <a:solidFill>
            <a:schemeClr val="tx1"/>
          </a:solidFill>
          <a:latin typeface="Times New Roman" pitchFamily="18" charset="0"/>
        </a:defRPr>
      </a:lvl7pPr>
      <a:lvl8pPr marL="1371600" algn="ctr" rtl="0" fontAlgn="base">
        <a:spcBef>
          <a:spcPct val="0"/>
        </a:spcBef>
        <a:spcAft>
          <a:spcPct val="0"/>
        </a:spcAft>
        <a:defRPr sz="3600">
          <a:solidFill>
            <a:schemeClr val="tx1"/>
          </a:solidFill>
          <a:latin typeface="Times New Roman" pitchFamily="18" charset="0"/>
        </a:defRPr>
      </a:lvl8pPr>
      <a:lvl9pPr marL="1828800" algn="ctr" rtl="0" fontAlgn="base">
        <a:spcBef>
          <a:spcPct val="0"/>
        </a:spcBef>
        <a:spcAft>
          <a:spcPct val="0"/>
        </a:spcAft>
        <a:defRPr sz="3600">
          <a:solidFill>
            <a:schemeClr val="tx1"/>
          </a:solidFill>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www.madisonccc.org/resources/WhatIsBibleAboutCHN.mp4" TargetMode="External"/><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263257" y="339834"/>
            <a:ext cx="8399483" cy="840404"/>
          </a:xfrm>
          <a:prstGeom prst="rect">
            <a:avLst/>
          </a:prstGeom>
          <a:noFill/>
          <a:ln w="9525">
            <a:noFill/>
            <a:miter lim="800000"/>
            <a:headEnd/>
            <a:tailEnd/>
          </a:ln>
        </p:spPr>
        <p:txBody>
          <a:bodyPr vert="horz" wrap="square" lIns="92055" tIns="46028" rIns="92055" bIns="4602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90000"/>
              </a:lnSpc>
              <a:buClr>
                <a:srgbClr val="FFFFCC"/>
              </a:buClr>
            </a:pPr>
            <a:r>
              <a:rPr lang="en-US" sz="4000" b="1" dirty="0" smtClean="0">
                <a:solidFill>
                  <a:srgbClr val="FFFF00"/>
                </a:solidFill>
                <a:latin typeface="Times New Roman" panose="02020603050405020304" pitchFamily="18" charset="0"/>
                <a:cs typeface="Times New Roman" panose="02020603050405020304" pitchFamily="18" charset="0"/>
              </a:rPr>
              <a:t>The </a:t>
            </a:r>
            <a:r>
              <a:rPr lang="en-US" sz="4000" b="1" u="sng" dirty="0" smtClean="0">
                <a:solidFill>
                  <a:srgbClr val="FFFF00"/>
                </a:solidFill>
                <a:latin typeface="Times New Roman" panose="02020603050405020304" pitchFamily="18" charset="0"/>
                <a:cs typeface="Times New Roman" panose="02020603050405020304" pitchFamily="18" charset="0"/>
              </a:rPr>
              <a:t>Mind</a:t>
            </a:r>
            <a:endParaRPr lang="en-US" sz="4000" b="1" dirty="0" smtClean="0">
              <a:solidFill>
                <a:srgbClr val="FFFF00"/>
              </a:solidFill>
              <a:latin typeface="Times New Roman" panose="02020603050405020304" pitchFamily="18" charset="0"/>
              <a:cs typeface="Times New Roman" panose="02020603050405020304" pitchFamily="18" charset="0"/>
            </a:endParaRPr>
          </a:p>
          <a:p>
            <a:pPr eaLnBrk="1" hangingPunct="1">
              <a:lnSpc>
                <a:spcPct val="90000"/>
              </a:lnSpc>
              <a:buClr>
                <a:srgbClr val="FFFFCC"/>
              </a:buClr>
            </a:pPr>
            <a:r>
              <a:rPr lang="en-US" sz="4000" b="1" dirty="0" err="1" smtClean="0">
                <a:solidFill>
                  <a:srgbClr val="FFFF00"/>
                </a:solidFill>
                <a:latin typeface="Times New Roman" panose="02020603050405020304" pitchFamily="18" charset="0"/>
                <a:cs typeface="Times New Roman" panose="02020603050405020304" pitchFamily="18" charset="0"/>
              </a:rPr>
              <a:t>Chapt</a:t>
            </a:r>
            <a:r>
              <a:rPr lang="en-US" sz="4000" b="1" dirty="0" smtClean="0">
                <a:solidFill>
                  <a:srgbClr val="FFFF00"/>
                </a:solidFill>
                <a:latin typeface="Times New Roman" panose="02020603050405020304" pitchFamily="18" charset="0"/>
                <a:cs typeface="Times New Roman" panose="02020603050405020304" pitchFamily="18" charset="0"/>
              </a:rPr>
              <a:t> 7B (p. 148-157)</a:t>
            </a:r>
          </a:p>
        </p:txBody>
      </p:sp>
      <p:sp>
        <p:nvSpPr>
          <p:cNvPr id="2" name="AutoShape 2" descr="data:image/webp;base64,UklGRtAXAABXRUJQVlA4IMQXAADwjwCdASriAFoBPrFKnUimI6ITWh5IZAsE9LckfXe2Hgo+GCKVjADeeZfMQvRX+L7ff894j+Vn4r7m+wZmv7LcJP+N/cPTHwz+YmoQ9ztEfeb7t34mqz4J9gLzA/2niIfg/9f7A/81/u//c/z3sr6Nnrv2GOmgY1Bv+6RElo+6GWqv2WshAcBTc3Nv9gVNSpTfwYTyhtH1ktu9Czmzz7npFbeGkq104D17+I1OF0dCJQkELxTw3sanD9+4M5TZX4j8OJC3iLOHB50Xr98cwQc4tvArypTpLKyghp5/BvJNUw5V90aF1FXZiVFvmsVTXq/9TruZUnKxOt+X2Eoj3mj2XhpFTs/hBNsA/PaKSH8C+PGxx6uadTWkql1uUM8EoXReSLpatFJF0KhgUdXb0k9s1vMgmD+ZlQYNlgcB6Aualq4dIdBBjRfNBD1Qnhc1y1oozEK1/QL0croLUsA5BuYlA/G7DEa7LYH8OsyouFQEPqih5OoustbLEs/WBA7mQtwfz7f3SLpr/QGfkBZ/N/yWfBYTVKMpVSJIkHls0CJU2XRVnZKNBKUfUAqYvozE85hfNqRPl6NReAuzetuJxjqjbsiQtDFrPzxZ+SblfZf/TiYjYRUWYywxKf54r/GLP6GiTg/W50vsi1UBcpfU6F85zORFgS9GuZ6YDL0REeBJbceutyXJYdF1Wia6pX4mVXIGx/Ztx0RvTobqKnwHTyjO0O29hPNHRDIM5DpD8pvCAWddUMAqWURG4NmfMYlxQTiDjsjCctOodkybRY2Aty+JYGR4h36TxdzZVieVtloVAF/v/e21AkX6pQZBTbW5u90+XCqtmMhZGrhcYyfMDsvyrvz1dNwQFerY1QYtmJQKWJFvvpgj/2FluprYSzAzhfnRNGIygVKCEbsz+N+ntGhDbv4G33SZxvHfhmK++S/LD+t9aiqAgLCI0UyXgBeTbGZhbHxk2gRm0XPqiXYDdpCWzZfRbtELBW+4ujvBxGHjpqEY1if+Ol+WUyuWm2eORhRcDNG8CVgqlLwJkMC+WF9X1a19aJpVxAd+SALU1wZpOSfEcSnu2WiWG0zXJSUuZsDjkKpB2tPLvLii+rrQbmsnSyYB9SIia7dpFCZ2TGspxK+a5BmDT02o20BPnhJmB3d2S4azuBSYSTNKxeEv3cLWQ45Atd32cgXzKnn6+iURClzW+5eaX/DRdgZIcHvtdU5D2u/274ff5y91HCkC1MuT8OH4wSqiDTF6eaifXvkGf71a4Nl3fWWpLZGjhyn9doJj/yDwucOlnslNAXNxpZCuN+x18Jwq6eSFVQB2VwOKtJm+rfagPt1GUOTo/4FtFVC2IRrYMWXiOXvmPJTd8RAUTLJtNYBEv+fjV21drqDjf5Dz4ImzW4yPleH19hLsJh7oAOAbjPu3GpIstxUt26VYFS7u8tr7D3Gk7BgoIqNlYt1Azxhc6ftnpDKZnF0fs6ixRpkKBl26eHiIlSDchj4PbqVx/UCRgBLthffPlFnXxetnOy6aczwoihh24vav8nX1pOU+BwjbwAD31qjGzhgSogacqWC31ks8wv+ARb22Wil/+kulxgwWREsGE0g664Pr8IVDuYMzXR1uLxAyDjyeXpxXYYkwOYKJXhcRRjrGlhA4DP7wqxHrfIqyq4us/jkfS0WWNi+DAxHXUCK5sRhwi2K51bFarGz5oxi+4oDnYaJbfOO9kw0CvIS7YpfGCNxfbbqQzn8mIa36OWj8vShnc4/49mmMa99GlAxJcb8+2E4vxgifgpgBB6zl8+KzqTrA3HbGlMVkN6kHZXljGTSxgXTpOoQETVxNfP/OqUjdlRcPtt+oWNvhX/f02f09EGUM9puQEnCMM3HE/JS7ovoYJLS0B3gKhrEP/p/2w2/DJFE+4NlfqG3aH4JPWJ+CQth2sX3II5ZtV/VJJOiaRtFHab6CpYcxc1Su0nz4CUl6BsEzrgwMRgBxPWaC5LCrACUG9yfzZGZGLVDRcltw5NjbNW95X+P3kq9hERvrhhNHqu9fcTkX1XZDhu2PBvpPbrSEaitNKsg4jaAVWpGpKKdWfQWTO6qkXG8uyQpPpTiL23JM26xS0qP6LodCCL/pXehULSl967PXCDx6TC+w7FX7oDKMKvfHKNh7DAVukV9sPnKEiQWIJu94FpEGGXkT9UREseCbgLyjsJRCy2sAuJDMB7GAgDIDBy2Hr8xGjfp3YZxcmasd75CRbwlYYo/RWhYGs8m4hJSoBKO8uF/ECQii4Oc6T/fjfwYBy0uHrkZBeXC/5gL16688tdvnqAuCWFZuM/oYVUsLDHo3mctG+LxSE2hLxPxe2EZZwkkYrckWu4y9v/IzBDyKEJUSa8tyNIxErxvAgkca2dygl2o/+Q/781lcl5hNyOwVtPw9SzhewHvYXfkhBfSAlBqfmGxfs9p73PbK9stCpet2DEaEYJInEUgaikT+OCqDisoR8LDXiLoR5E5DOdtXRyhrn3ip7dxD5uyPTWaWzvVpc4kUeoIPDcRkoTrjvAvY4kcbjacS67hP4AulH1uU2nF8yJvsDPFktjmnt2auHJ+ZpVxj+hrr7PDw77A4k6iE+lakxMqngv3PogJB4UNdOZzsguJgiZ4oDKLv154RHdyuEItBISRwReoHPum72jw+3l9TE2QLpNyU1xr3VPDUtUWabWUZ2SW+4JicKSFD/qH1fAYHCh+idkf2fXvDItCm68vmf5/VKXnaWGeUNmISF4xMYjEqDgfmj6jvs6huEVKdmnKOhlQC76/0JjiJFf/mIkdEgR4FfYqjVm/y+NJ3F8732v/R75TUxX38bMUDeEfibseO4ZwiAC6o/MEamkZcp37r6SDOyOohASnLWBTtKXS3fws5BNP3jAzVJtmrqHeZwpSLmp/feVceHYzk2Z0GEalmQdgqp/JGOqUgoGgD8OZdYJmiPMm/iJFNcUbu7/gz9B/+CoSEOPvVqoBjU6eE6uZJACHAqSPccfq5uIBjGVAY8MBEKtDQSqtiO1FZSJFFwcW3tDoCiRc6OUhJPW8pgCKDv+cClNd/46RoesvCtoFQ1POlawMSwEsd8N4URqV5h3ZoiYOvzSOi6BWUbcvutxKArKGxMA6fbpvlZ1Xj74Eo2LLxygbWNKgmoWXft1Jln81C4oq2A1inFSY/7++qI3W3RXQ/aegQIKpl6H3DXHI1aWsprKa0Dd4QBLK3rpEnWcenKdxWayepleXHL3k74zQ45DGUvLuPIFSVaCzramc0ZDlYLr3MIe5/l+xvkKtDMdivfXUMU6cLSWWpUAKsAYiOu/XbuNRgLhfyPb0ncdrFbgb1zxjvqz9PVl/cigf12n7OgJwvwV10WUvsGjOM4N1n0FkTAE8d4QbPIa8cCIXrbpSXuv2T2oJrc4kvrGuOj1OTJXnLaVbVcO2cPSZJOnxILaHBkr+E+IQyGAIBm7l/urKNvAKUOCdjXNv54eocoGSplCwBou1/WgU9wb/IL1AmDL3ioUk9+UOuRQsKSSlpK9GkyCgWRoLVk5Y1eOx8MhtHGGhEqItvNvWvOPvKhccaXLCBL3ZF9aXHdgRd4CJ8IyE6ZSPHnBeqpV0Ee4c0yBVQyjnYi/Qx7Y9SRaqeoE8vcl29j9Xt/Q2zfbP8BlPW71TLpYNCPstVVBqXJ6e6ZOywfHdcPfNqRqPDpjViHBJjNaVJqsS7b64tZkn6zCLS4VlJT+exeJH1euZ9kzF6jd8w1YNXYaV1Xa4+lIEPNeRXVtJ9KWy4deSjuUJZfBuPaYpB2INchOx/fSMTDq/nqqIR2lJuEhhTjEm5xmdJvoWJuhzXDfefNuU3yQz/fMXHWw+tzLVzZeF+FyN0nmfCuaCebNCGsDQoIZZ1EJfHB6CYTao4ND2iTvnZLw2V+rgP9e5Z5+B3JDXaQRgYq8jSErSeykEoLcqNrSo1oODtsIHns5exUx3TubE+YzHhG8cMQsqTxn6Yue/svuMQg3tUXnaRWFqNSMYvf+AvEYWA/wWJffNd5jZ0DE6KvFrOQze/HsRdUg5uLHgGJf/aHcxiFv77ssjYUsW942Tp6ogtv6q220lfBG9dXBYmjfPgpYJvVrbwm+3TW9zknNyPhTTSlPyZzsuxh8jn8XFTiDMNUpZ5npFhWFfrn3VMHaLGNccaRK5oqThum0uf6EUamsYFvQjPnfzvtZdZUcj24uCt0+O0GD8sgMtkEzRoqBO/AHqlofOyvXH2teE6vbDj01ax1DKl+ipQCuviWtkEocdqdO8VlKiSwidHbCzrTMyvd5T+XWg00hjx3xwV0d+2fEBuOXqmVODnOn9R3EjbxFcsuxybrZdLcSqT4cfd01VJb7AadqkNX5B3MdDt+AR67Rflcv5buy+Tuc8w3hWE1oQqE3wv8fb+xKZBoknfwwNhQFy+qFZyXUqlCLjLvb10RGWC0nhPOG08lSm+DT+PnIdsCwL50H/D/Kslq/OgN3fTK8zcqU8/6cFYt6OUmdIQNjCucG8lcSprW2lzjklD/+BG826NVlgC4v9gx9PQ3txtYvXQGB0+j/iKGA3ZZzYw5CbiQdw8e4peq+Y2Ojs8p80T8v+vMb3PoGUzPIxA6BVbE2f30z2wqap9USCaUyeViKgrDXZHHIMw5KUxGIV4nc6EKMab1HLfLI4owa44oPg9avFaJ+5PbnZ6woF5Aso5EFMYqBvP/XDXFiC3MGq1Jj73lKYKetkNQfkelwDc8GMbfO6ExkXANfgDvBs9vyO/R3fvFowNhK703NMMegIoGaIrgBJtYzvMgGc0Ew3A6UY2FZzMesfaTLz8+siHVwdktaer5/xMrKyjeus8EygpfAcQa9cdf4jfC2s0/yGUuFsLrGvfPC3edK3HiTmzZM9NhvHpRElZimz9SpKZ8ijFdN1RE36VsXUkCDk7D+aNezlWSE8B40v1NAJ8ZHiQ46axB6pks8nXsnBXOANnInXxsDKE65b/7BB4UcutKhDcRG9M772IzyvGtcreRvsFNGOMTQKDDfKDLcVnyKsIUjrIGQWE75SkVIWn1pTzjW/Xy1yvg6gBD8Q9Rv4TMPKHq+KgNsMgLbNYBUdJcZ9XJNr5PQYB7nkgNd3+Js+T1p0CX+b9S9pHicnK/rcQU6XFd2QRU+BBzCGxAUnJOGgo7a0oT2mzf5H5HgS/hOJ0YdreSsSiLHo95G7yXmjZg5z042ifsPU+w6Xu/4Sw4B0JZZqchZFLsCv8s3jD4OElf2YG4cfEemJOrLzQQTz7jCweyoYCtsvlO+rHKo3Y5RUQiwT4mSGUrUOqD4pB0AELgw5WrkMUh/6fdXq0dq81tsgMEBYnY4dMdrJ6NkD/FT9yvTbJueRnrtQGuLLHXeqVflizeB7n0Q2I4B4Gqnc/AH0eKPy4u2WJNxW2ADhE4p9DjuvvaCwSicUIGSAJNhkzmDmMycI2SHTmZuz6Vvx9IJvzy/6qOK3bvFqwLOxPoW6ElKGAuAlzOvLQYrRBJ4gPTiZ/6mGuXCXyQBExPPkpisapO/BzReS90+MlvEcj3Ca42fS3gWXIn3sBd1RFWoQzTqBDJ2zPOnzBb9+ss0tZgin6lNiq3xkZVc9+lEvqlSTq0yPtzY8gl+LdVWYM+mUpVEVu70QzZ/x5Kx+Y9IeVJqvsfxL2+7C/eO1ku5secVo/YoSu9UYLFLUQ4JmbMoNgBXYA66yLx/WV3xzBMFw711n7DUtIdKD6Sz24OywCn30bcaNNynWhN3jT9YyncCaqnwFAGTepMHHyTk77pzX3zqQXur/wSIUB2FHmtblSZpcK3neMVkCtds4RHyY3dRNovIA52xhjaEF0SjfDmyoqnpBoB/D9IPnmTvUmNjmgU0QJrV/Sp8CHX/FoYQGJgQkQKX0Nq/7JSSk/KRL9sUzeGulPdcb4HnOF+yb+ig9OCUH/MgoQdc7QRo7bw1yjCiursyz4Jq5weZGazQsFWz51zzM8xihM2Tgnd5heMhZxIt2mP33KUg7MunjgXe3QnT7DNmET8rF3XJ2fElXJsJbZj7jJTQjiOvjvgR4MXTLSpG0k2SbAtUaUIlI+5KlhHWMJEw5gQqRu01BswToyDpqoKqbofdIhxk8qMqVV4OmoTRxp2Gq+p1pgpAJMieSb+3pejgqJ2ZCp5R/Pw5Foq8yJFB3wzLSosMMMi66oljjDHzRLcCzONQOMs3XpxT1Iba3WirRv8wYdASVGWnt7uTwji0YExJCGEgGRJer/LH08AfP9q59IH6r5zgqbubI2lWIfde9NuAMCdsuMpx/fblhMGo4GOMTGGrHMFI66v3AkEjkBHfRa6npSbb1PHmtwlZ0yajph9K08TuWNXECkz6xEQO8xeX9YTvs9rWAmtH1YBoqhsmMGnBETQO3htz5nN693EcNSH8CB7ZjHB4/f/0zfTrqQE9zQiwa9Qton/NDrf+fS2B9DlwIOItzKF5c1mVYLYNpzQO8gnsK7mIoYRuMSQPL3VOlhhLDwpJGs06F82r68DS+Y5wNQViGqW65wwIHuIFddEZ3PnlzbAXFkOsLefwrHLTapKDhojEhSF27ylWiG4bwwf+C0R8QBbO/vLuGKJWBWdllfKrDrtwWS8sM/jpbgF8cgfFwppAfe7A5Jw39mQDY5JSJhJJ6BfKzwOxHTzFSyLW6//ZzovOkjVWhaUg7iqmmDiNyuXdOqAq+j6BGIqBYKpApprmkmBSmqgWNfotbIcaJVnokfJAoKmw9rYtNt43qORJ+ayF5JA5JRoEI4fyZseH6Iq7IWf7uEp2G8w7JNIQxh1GnUSmxI0EmfVM+BNIrgV2HcrlvVPAtNEIcC34aO7nTmlv2sNPg3S8iKg+/gydrPWykJCgO3WdB0c3hdFGNGqqxOKDhQ9UvXomvl47hBmOj0gyoLxw5GiH/NBDyrS0OEO6pCAhuEeeoX5NuuGe+tCRXynjBNkaQIYuSH2d1wIYMdytMwY1Z+VaBxc1ZKJo3RBuuc3pJ/T0Kk/OqbbNfFNc+88XrmDQ9dQBSIEAb3TK6bnjI+xPX2H0itFzKpjLNDAtzFhPI5BKnrlYrlhCMycEv+wNx4EKBS0R2B3RyMROM/RCE1FZbEF5XarrqvM5unhjITTckFbJlp2dwyMFIAwQJkiN7OYJ7E8shQKIo8E3cq6l8gvgmBmlRerpRWT4c4Qt/Hb4WNE+J1Su7zkddJ2mkoXb7NrkWSFzfdTiPGTv2aUwzwtkTYUSq04sYxWUFIrLTykeNPPZisfQLJ0UAre8lJn3Lf2rPwKrgC4RBbqG+URvH1yrOChdKfm4DwZOylak9LTHy3itQP5o4Z1JOLzNFy2v5kbj0JnAdd9oJStdpxrFsrMyUTbPWvkzS+mahG2NNwegO/VkcCGDBaD/TinjqUtPw2B1sVFT0vcr4Khry1KQLuDRFRu/1HWzmE5gedAf95R6M0yrQJmHHA0Rrm273vGZZ3wxdHCpgxc74jVPDp/TG1/ZBiHc1hCWRgio1ntQKziyQAAGwZcJh8zB+OLQOAVLzo7ZM04/kQR6QZtMQZKWYgdaitFeZqdbx2NCHIweXKscuXeFD8K6qfjhjH+ZhNeXHWO7DjCCXZsxt5PnsZCP50a9EUxrWxO4q90F5rvTDXVcMAoLmDZFve6kZ2WwoXBxtP65CtVeVUZMfRfQclu7y3rbxbypLyTt9/sfSo7TEJmJmRT0hfB0o5h/fODYVdzMMTW0/UxvoEcwWlUu4RwABo2oIu5X3RPSnMIO5GQYBn/G9FedVGVRdkinrYzpjvwLphgAtl0DJXXNM8Y7vOznPR9CW00ek5FYMJAJbr97EkKwWHpfvGKrLp5iZhqQjq3W+NDhGbctVrReKLnAPbVuF1sfK58tANU8b0kGZXSRAqBOzy5yWqGZxDWJyrL7SpujCLViEZGUFm66/eSh1XrjjFP2AwMphezIuBbw5k5+Vqnkrag/MFmqTTDotQpDbz/xDZOrKBOEVUCCNCfIFX4cHEZ1v3LjuWi+7h6kRnIIWYGcjg49JoX4w0nCw6z9EyjhDbW/Je/Vxfm4fQiNpxTN3YcuXvZMb5leeVlBRwH9/FcKGN8uyyRHGuH2h/g56AmInnljnEefaNhJx9FMFG9ABB93eSgNhcgA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AutoShape 4" descr="data:image/webp;base64,UklGRtAXAABXRUJQVlA4IMQXAADwjwCdASriAFoBPrFKnUimI6ITWh5IZAsE9LckfXe2Hgo+GCKVjADeeZfMQvRX+L7ff894j+Vn4r7m+wZmv7LcJP+N/cPTHwz+YmoQ9ztEfeb7t34mqz4J9gLzA/2niIfg/9f7A/81/u//c/z3sr6Nnrv2GOmgY1Bv+6RElo+6GWqv2WshAcBTc3Nv9gVNSpTfwYTyhtH1ktu9Czmzz7npFbeGkq104D17+I1OF0dCJQkELxTw3sanD9+4M5TZX4j8OJC3iLOHB50Xr98cwQc4tvArypTpLKyghp5/BvJNUw5V90aF1FXZiVFvmsVTXq/9TruZUnKxOt+X2Eoj3mj2XhpFTs/hBNsA/PaKSH8C+PGxx6uadTWkql1uUM8EoXReSLpatFJF0KhgUdXb0k9s1vMgmD+ZlQYNlgcB6Aualq4dIdBBjRfNBD1Qnhc1y1oozEK1/QL0croLUsA5BuYlA/G7DEa7LYH8OsyouFQEPqih5OoustbLEs/WBA7mQtwfz7f3SLpr/QGfkBZ/N/yWfBYTVKMpVSJIkHls0CJU2XRVnZKNBKUfUAqYvozE85hfNqRPl6NReAuzetuJxjqjbsiQtDFrPzxZ+SblfZf/TiYjYRUWYywxKf54r/GLP6GiTg/W50vsi1UBcpfU6F85zORFgS9GuZ6YDL0REeBJbceutyXJYdF1Wia6pX4mVXIGx/Ztx0RvTobqKnwHTyjO0O29hPNHRDIM5DpD8pvCAWddUMAqWURG4NmfMYlxQTiDjsjCctOodkybRY2Aty+JYGR4h36TxdzZVieVtloVAF/v/e21AkX6pQZBTbW5u90+XCqtmMhZGrhcYyfMDsvyrvz1dNwQFerY1QYtmJQKWJFvvpgj/2FluprYSzAzhfnRNGIygVKCEbsz+N+ntGhDbv4G33SZxvHfhmK++S/LD+t9aiqAgLCI0UyXgBeTbGZhbHxk2gRm0XPqiXYDdpCWzZfRbtELBW+4ujvBxGHjpqEY1if+Ol+WUyuWm2eORhRcDNG8CVgqlLwJkMC+WF9X1a19aJpVxAd+SALU1wZpOSfEcSnu2WiWG0zXJSUuZsDjkKpB2tPLvLii+rrQbmsnSyYB9SIia7dpFCZ2TGspxK+a5BmDT02o20BPnhJmB3d2S4azuBSYSTNKxeEv3cLWQ45Atd32cgXzKnn6+iURClzW+5eaX/DRdgZIcHvtdU5D2u/274ff5y91HCkC1MuT8OH4wSqiDTF6eaifXvkGf71a4Nl3fWWpLZGjhyn9doJj/yDwucOlnslNAXNxpZCuN+x18Jwq6eSFVQB2VwOKtJm+rfagPt1GUOTo/4FtFVC2IRrYMWXiOXvmPJTd8RAUTLJtNYBEv+fjV21drqDjf5Dz4ImzW4yPleH19hLsJh7oAOAbjPu3GpIstxUt26VYFS7u8tr7D3Gk7BgoIqNlYt1Azxhc6ftnpDKZnF0fs6ixRpkKBl26eHiIlSDchj4PbqVx/UCRgBLthffPlFnXxetnOy6aczwoihh24vav8nX1pOU+BwjbwAD31qjGzhgSogacqWC31ks8wv+ARb22Wil/+kulxgwWREsGE0g664Pr8IVDuYMzXR1uLxAyDjyeXpxXYYkwOYKJXhcRRjrGlhA4DP7wqxHrfIqyq4us/jkfS0WWNi+DAxHXUCK5sRhwi2K51bFarGz5oxi+4oDnYaJbfOO9kw0CvIS7YpfGCNxfbbqQzn8mIa36OWj8vShnc4/49mmMa99GlAxJcb8+2E4vxgifgpgBB6zl8+KzqTrA3HbGlMVkN6kHZXljGTSxgXTpOoQETVxNfP/OqUjdlRcPtt+oWNvhX/f02f09EGUM9puQEnCMM3HE/JS7ovoYJLS0B3gKhrEP/p/2w2/DJFE+4NlfqG3aH4JPWJ+CQth2sX3II5ZtV/VJJOiaRtFHab6CpYcxc1Su0nz4CUl6BsEzrgwMRgBxPWaC5LCrACUG9yfzZGZGLVDRcltw5NjbNW95X+P3kq9hERvrhhNHqu9fcTkX1XZDhu2PBvpPbrSEaitNKsg4jaAVWpGpKKdWfQWTO6qkXG8uyQpPpTiL23JM26xS0qP6LodCCL/pXehULSl967PXCDx6TC+w7FX7oDKMKvfHKNh7DAVukV9sPnKEiQWIJu94FpEGGXkT9UREseCbgLyjsJRCy2sAuJDMB7GAgDIDBy2Hr8xGjfp3YZxcmasd75CRbwlYYo/RWhYGs8m4hJSoBKO8uF/ECQii4Oc6T/fjfwYBy0uHrkZBeXC/5gL16688tdvnqAuCWFZuM/oYVUsLDHo3mctG+LxSE2hLxPxe2EZZwkkYrckWu4y9v/IzBDyKEJUSa8tyNIxErxvAgkca2dygl2o/+Q/781lcl5hNyOwVtPw9SzhewHvYXfkhBfSAlBqfmGxfs9p73PbK9stCpet2DEaEYJInEUgaikT+OCqDisoR8LDXiLoR5E5DOdtXRyhrn3ip7dxD5uyPTWaWzvVpc4kUeoIPDcRkoTrjvAvY4kcbjacS67hP4AulH1uU2nF8yJvsDPFktjmnt2auHJ+ZpVxj+hrr7PDw77A4k6iE+lakxMqngv3PogJB4UNdOZzsguJgiZ4oDKLv154RHdyuEItBISRwReoHPum72jw+3l9TE2QLpNyU1xr3VPDUtUWabWUZ2SW+4JicKSFD/qH1fAYHCh+idkf2fXvDItCm68vmf5/VKXnaWGeUNmISF4xMYjEqDgfmj6jvs6huEVKdmnKOhlQC76/0JjiJFf/mIkdEgR4FfYqjVm/y+NJ3F8732v/R75TUxX38bMUDeEfibseO4ZwiAC6o/MEamkZcp37r6SDOyOohASnLWBTtKXS3fws5BNP3jAzVJtmrqHeZwpSLmp/feVceHYzk2Z0GEalmQdgqp/JGOqUgoGgD8OZdYJmiPMm/iJFNcUbu7/gz9B/+CoSEOPvVqoBjU6eE6uZJACHAqSPccfq5uIBjGVAY8MBEKtDQSqtiO1FZSJFFwcW3tDoCiRc6OUhJPW8pgCKDv+cClNd/46RoesvCtoFQ1POlawMSwEsd8N4URqV5h3ZoiYOvzSOi6BWUbcvutxKArKGxMA6fbpvlZ1Xj74Eo2LLxygbWNKgmoWXft1Jln81C4oq2A1inFSY/7++qI3W3RXQ/aegQIKpl6H3DXHI1aWsprKa0Dd4QBLK3rpEnWcenKdxWayepleXHL3k74zQ45DGUvLuPIFSVaCzramc0ZDlYLr3MIe5/l+xvkKtDMdivfXUMU6cLSWWpUAKsAYiOu/XbuNRgLhfyPb0ncdrFbgb1zxjvqz9PVl/cigf12n7OgJwvwV10WUvsGjOM4N1n0FkTAE8d4QbPIa8cCIXrbpSXuv2T2oJrc4kvrGuOj1OTJXnLaVbVcO2cPSZJOnxILaHBkr+E+IQyGAIBm7l/urKNvAKUOCdjXNv54eocoGSplCwBou1/WgU9wb/IL1AmDL3ioUk9+UOuRQsKSSlpK9GkyCgWRoLVk5Y1eOx8MhtHGGhEqItvNvWvOPvKhccaXLCBL3ZF9aXHdgRd4CJ8IyE6ZSPHnBeqpV0Ee4c0yBVQyjnYi/Qx7Y9SRaqeoE8vcl29j9Xt/Q2zfbP8BlPW71TLpYNCPstVVBqXJ6e6ZOywfHdcPfNqRqPDpjViHBJjNaVJqsS7b64tZkn6zCLS4VlJT+exeJH1euZ9kzF6jd8w1YNXYaV1Xa4+lIEPNeRXVtJ9KWy4deSjuUJZfBuPaYpB2INchOx/fSMTDq/nqqIR2lJuEhhTjEm5xmdJvoWJuhzXDfefNuU3yQz/fMXHWw+tzLVzZeF+FyN0nmfCuaCebNCGsDQoIZZ1EJfHB6CYTao4ND2iTvnZLw2V+rgP9e5Z5+B3JDXaQRgYq8jSErSeykEoLcqNrSo1oODtsIHns5exUx3TubE+YzHhG8cMQsqTxn6Yue/svuMQg3tUXnaRWFqNSMYvf+AvEYWA/wWJffNd5jZ0DE6KvFrOQze/HsRdUg5uLHgGJf/aHcxiFv77ssjYUsW942Tp6ogtv6q220lfBG9dXBYmjfPgpYJvVrbwm+3TW9zknNyPhTTSlPyZzsuxh8jn8XFTiDMNUpZ5npFhWFfrn3VMHaLGNccaRK5oqThum0uf6EUamsYFvQjPnfzvtZdZUcj24uCt0+O0GD8sgMtkEzRoqBO/AHqlofOyvXH2teE6vbDj01ax1DKl+ipQCuviWtkEocdqdO8VlKiSwidHbCzrTMyvd5T+XWg00hjx3xwV0d+2fEBuOXqmVODnOn9R3EjbxFcsuxybrZdLcSqT4cfd01VJb7AadqkNX5B3MdDt+AR67Rflcv5buy+Tuc8w3hWE1oQqE3wv8fb+xKZBoknfwwNhQFy+qFZyXUqlCLjLvb10RGWC0nhPOG08lSm+DT+PnIdsCwL50H/D/Kslq/OgN3fTK8zcqU8/6cFYt6OUmdIQNjCucG8lcSprW2lzjklD/+BG826NVlgC4v9gx9PQ3txtYvXQGB0+j/iKGA3ZZzYw5CbiQdw8e4peq+Y2Ojs8p80T8v+vMb3PoGUzPIxA6BVbE2f30z2wqap9USCaUyeViKgrDXZHHIMw5KUxGIV4nc6EKMab1HLfLI4owa44oPg9avFaJ+5PbnZ6woF5Aso5EFMYqBvP/XDXFiC3MGq1Jj73lKYKetkNQfkelwDc8GMbfO6ExkXANfgDvBs9vyO/R3fvFowNhK703NMMegIoGaIrgBJtYzvMgGc0Ew3A6UY2FZzMesfaTLz8+siHVwdktaer5/xMrKyjeus8EygpfAcQa9cdf4jfC2s0/yGUuFsLrGvfPC3edK3HiTmzZM9NhvHpRElZimz9SpKZ8ijFdN1RE36VsXUkCDk7D+aNezlWSE8B40v1NAJ8ZHiQ46axB6pks8nXsnBXOANnInXxsDKE65b/7BB4UcutKhDcRG9M772IzyvGtcreRvsFNGOMTQKDDfKDLcVnyKsIUjrIGQWE75SkVIWn1pTzjW/Xy1yvg6gBD8Q9Rv4TMPKHq+KgNsMgLbNYBUdJcZ9XJNr5PQYB7nkgNd3+Js+T1p0CX+b9S9pHicnK/rcQU6XFd2QRU+BBzCGxAUnJOGgo7a0oT2mzf5H5HgS/hOJ0YdreSsSiLHo95G7yXmjZg5z042ifsPU+w6Xu/4Sw4B0JZZqchZFLsCv8s3jD4OElf2YG4cfEemJOrLzQQTz7jCweyoYCtsvlO+rHKo3Y5RUQiwT4mSGUrUOqD4pB0AELgw5WrkMUh/6fdXq0dq81tsgMEBYnY4dMdrJ6NkD/FT9yvTbJueRnrtQGuLLHXeqVflizeB7n0Q2I4B4Gqnc/AH0eKPy4u2WJNxW2ADhE4p9DjuvvaCwSicUIGSAJNhkzmDmMycI2SHTmZuz6Vvx9IJvzy/6qOK3bvFqwLOxPoW6ElKGAuAlzOvLQYrRBJ4gPTiZ/6mGuXCXyQBExPPkpisapO/BzReS90+MlvEcj3Ca42fS3gWXIn3sBd1RFWoQzTqBDJ2zPOnzBb9+ss0tZgin6lNiq3xkZVc9+lEvqlSTq0yPtzY8gl+LdVWYM+mUpVEVu70QzZ/x5Kx+Y9IeVJqvsfxL2+7C/eO1ku5secVo/YoSu9UYLFLUQ4JmbMoNgBXYA66yLx/WV3xzBMFw711n7DUtIdKD6Sz24OywCn30bcaNNynWhN3jT9YyncCaqnwFAGTepMHHyTk77pzX3zqQXur/wSIUB2FHmtblSZpcK3neMVkCtds4RHyY3dRNovIA52xhjaEF0SjfDmyoqnpBoB/D9IPnmTvUmNjmgU0QJrV/Sp8CHX/FoYQGJgQkQKX0Nq/7JSSk/KRL9sUzeGulPdcb4HnOF+yb+ig9OCUH/MgoQdc7QRo7bw1yjCiursyz4Jq5weZGazQsFWz51zzM8xihM2Tgnd5heMhZxIt2mP33KUg7MunjgXe3QnT7DNmET8rF3XJ2fElXJsJbZj7jJTQjiOvjvgR4MXTLSpG0k2SbAtUaUIlI+5KlhHWMJEw5gQqRu01BswToyDpqoKqbofdIhxk8qMqVV4OmoTRxp2Gq+p1pgpAJMieSb+3pejgqJ2ZCp5R/Pw5Foq8yJFB3wzLSosMMMi66oljjDHzRLcCzONQOMs3XpxT1Iba3WirRv8wYdASVGWnt7uTwji0YExJCGEgGRJer/LH08AfP9q59IH6r5zgqbubI2lWIfde9NuAMCdsuMpx/fblhMGo4GOMTGGrHMFI66v3AkEjkBHfRa6npSbb1PHmtwlZ0yajph9K08TuWNXECkz6xEQO8xeX9YTvs9rWAmtH1YBoqhsmMGnBETQO3htz5nN693EcNSH8CB7ZjHB4/f/0zfTrqQE9zQiwa9Qton/NDrf+fS2B9DlwIOItzKF5c1mVYLYNpzQO8gnsK7mIoYRuMSQPL3VOlhhLDwpJGs06F82r68DS+Y5wNQViGqW65wwIHuIFddEZ3PnlzbAXFkOsLefwrHLTapKDhojEhSF27ylWiG4bwwf+C0R8QBbO/vLuGKJWBWdllfKrDrtwWS8sM/jpbgF8cgfFwppAfe7A5Jw39mQDY5JSJhJJ6BfKzwOxHTzFSyLW6//ZzovOkjVWhaUg7iqmmDiNyuXdOqAq+j6BGIqBYKpApprmkmBSmqgWNfotbIcaJVnokfJAoKmw9rYtNt43qORJ+ayF5JA5JRoEI4fyZseH6Iq7IWf7uEp2G8w7JNIQxh1GnUSmxI0EmfVM+BNIrgV2HcrlvVPAtNEIcC34aO7nTmlv2sNPg3S8iKg+/gydrPWykJCgO3WdB0c3hdFGNGqqxOKDhQ9UvXomvl47hBmOj0gyoLxw5GiH/NBDyrS0OEO6pCAhuEeeoX5NuuGe+tCRXynjBNkaQIYuSH2d1wIYMdytMwY1Z+VaBxc1ZKJo3RBuuc3pJ/T0Kk/OqbbNfFNc+88XrmDQ9dQBSIEAb3TK6bnjI+xPX2H0itFzKpjLNDAtzFhPI5BKnrlYrlhCMycEv+wNx4EKBS0R2B3RyMROM/RCE1FZbEF5XarrqvM5unhjITTckFbJlp2dwyMFIAwQJkiN7OYJ7E8shQKIo8E3cq6l8gvgmBmlRerpRWT4c4Qt/Hb4WNE+J1Su7zkddJ2mkoXb7NrkWSFzfdTiPGTv2aUwzwtkTYUSq04sYxWUFIrLTykeNPPZisfQLJ0UAre8lJn3Lf2rPwKrgC4RBbqG+URvH1yrOChdKfm4DwZOylak9LTHy3itQP5o4Z1JOLzNFy2v5kbj0JnAdd9oJStdpxrFsrMyUTbPWvkzS+mahG2NNwegO/VkcCGDBaD/TinjqUtPw2B1sVFT0vcr4Khry1KQLuDRFRu/1HWzmE5gedAf95R6M0yrQJmHHA0Rrm273vGZZ3wxdHCpgxc74jVPDp/TG1/ZBiHc1hCWRgio1ntQKziyQAAGwZcJh8zB+OLQOAVLzo7ZM04/kQR6QZtMQZKWYgdaitFeZqdbx2NCHIweXKscuXeFD8K6qfjhjH+ZhNeXHWO7DjCCXZsxt5PnsZCP50a9EUxrWxO4q90F5rvTDXVcMAoLmDZFve6kZ2WwoXBxtP65CtVeVUZMfRfQclu7y3rbxbypLyTt9/sfSo7TEJmJmRT0hfB0o5h/fODYVdzMMTW0/UxvoEcwWlUu4RwABo2oIu5X3RPSnMIO5GQYBn/G9FedVGVRdkinrYzpjvwLphgAtl0DJXXNM8Y7vOznPR9CW00ek5FYMJAJbr97EkKwWHpfvGKrLp5iZhqQjq3W+NDhGbctVrReKLnAPbVuF1sfK58tANU8b0kGZXSRAqBOzy5yWqGZxDWJyrL7SpujCLViEZGUFm66/eSh1XrjjFP2AwMphezIuBbw5k5+Vqnkrag/MFmqTTDotQpDbz/xDZOrKBOEVUCCNCfIFX4cHEZ1v3LjuWi+7h6kRnIIWYGcjg49JoX4w0nCw6z9EyjhDbW/Je/Vxfm4fQiNpxTN3YcuXvZMb5leeVlBRwH9/FcKGN8uyyRHGuH2h/g56AmInnljnEefaNhJx9FMFG9ABB93eSgNhcgA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 name="AutoShape 6" descr="data:image/webp;base64,UklGRtAXAABXRUJQVlA4IMQXAADwjwCdASriAFoBPrFKnUimI6ITWh5IZAsE9LckfXe2Hgo+GCKVjADeeZfMQvRX+L7ff894j+Vn4r7m+wZmv7LcJP+N/cPTHwz+YmoQ9ztEfeb7t34mqz4J9gLzA/2niIfg/9f7A/81/u//c/z3sr6Nnrv2GOmgY1Bv+6RElo+6GWqv2WshAcBTc3Nv9gVNSpTfwYTyhtH1ktu9Czmzz7npFbeGkq104D17+I1OF0dCJQkELxTw3sanD9+4M5TZX4j8OJC3iLOHB50Xr98cwQc4tvArypTpLKyghp5/BvJNUw5V90aF1FXZiVFvmsVTXq/9TruZUnKxOt+X2Eoj3mj2XhpFTs/hBNsA/PaKSH8C+PGxx6uadTWkql1uUM8EoXReSLpatFJF0KhgUdXb0k9s1vMgmD+ZlQYNlgcB6Aualq4dIdBBjRfNBD1Qnhc1y1oozEK1/QL0croLUsA5BuYlA/G7DEa7LYH8OsyouFQEPqih5OoustbLEs/WBA7mQtwfz7f3SLpr/QGfkBZ/N/yWfBYTVKMpVSJIkHls0CJU2XRVnZKNBKUfUAqYvozE85hfNqRPl6NReAuzetuJxjqjbsiQtDFrPzxZ+SblfZf/TiYjYRUWYywxKf54r/GLP6GiTg/W50vsi1UBcpfU6F85zORFgS9GuZ6YDL0REeBJbceutyXJYdF1Wia6pX4mVXIGx/Ztx0RvTobqKnwHTyjO0O29hPNHRDIM5DpD8pvCAWddUMAqWURG4NmfMYlxQTiDjsjCctOodkybRY2Aty+JYGR4h36TxdzZVieVtloVAF/v/e21AkX6pQZBTbW5u90+XCqtmMhZGrhcYyfMDsvyrvz1dNwQFerY1QYtmJQKWJFvvpgj/2FluprYSzAzhfnRNGIygVKCEbsz+N+ntGhDbv4G33SZxvHfhmK++S/LD+t9aiqAgLCI0UyXgBeTbGZhbHxk2gRm0XPqiXYDdpCWzZfRbtELBW+4ujvBxGHjpqEY1if+Ol+WUyuWm2eORhRcDNG8CVgqlLwJkMC+WF9X1a19aJpVxAd+SALU1wZpOSfEcSnu2WiWG0zXJSUuZsDjkKpB2tPLvLii+rrQbmsnSyYB9SIia7dpFCZ2TGspxK+a5BmDT02o20BPnhJmB3d2S4azuBSYSTNKxeEv3cLWQ45Atd32cgXzKnn6+iURClzW+5eaX/DRdgZIcHvtdU5D2u/274ff5y91HCkC1MuT8OH4wSqiDTF6eaifXvkGf71a4Nl3fWWpLZGjhyn9doJj/yDwucOlnslNAXNxpZCuN+x18Jwq6eSFVQB2VwOKtJm+rfagPt1GUOTo/4FtFVC2IRrYMWXiOXvmPJTd8RAUTLJtNYBEv+fjV21drqDjf5Dz4ImzW4yPleH19hLsJh7oAOAbjPu3GpIstxUt26VYFS7u8tr7D3Gk7BgoIqNlYt1Azxhc6ftnpDKZnF0fs6ixRpkKBl26eHiIlSDchj4PbqVx/UCRgBLthffPlFnXxetnOy6aczwoihh24vav8nX1pOU+BwjbwAD31qjGzhgSogacqWC31ks8wv+ARb22Wil/+kulxgwWREsGE0g664Pr8IVDuYMzXR1uLxAyDjyeXpxXYYkwOYKJXhcRRjrGlhA4DP7wqxHrfIqyq4us/jkfS0WWNi+DAxHXUCK5sRhwi2K51bFarGz5oxi+4oDnYaJbfOO9kw0CvIS7YpfGCNxfbbqQzn8mIa36OWj8vShnc4/49mmMa99GlAxJcb8+2E4vxgifgpgBB6zl8+KzqTrA3HbGlMVkN6kHZXljGTSxgXTpOoQETVxNfP/OqUjdlRcPtt+oWNvhX/f02f09EGUM9puQEnCMM3HE/JS7ovoYJLS0B3gKhrEP/p/2w2/DJFE+4NlfqG3aH4JPWJ+CQth2sX3II5ZtV/VJJOiaRtFHab6CpYcxc1Su0nz4CUl6BsEzrgwMRgBxPWaC5LCrACUG9yfzZGZGLVDRcltw5NjbNW95X+P3kq9hERvrhhNHqu9fcTkX1XZDhu2PBvpPbrSEaitNKsg4jaAVWpGpKKdWfQWTO6qkXG8uyQpPpTiL23JM26xS0qP6LodCCL/pXehULSl967PXCDx6TC+w7FX7oDKMKvfHKNh7DAVukV9sPnKEiQWIJu94FpEGGXkT9UREseCbgLyjsJRCy2sAuJDMB7GAgDIDBy2Hr8xGjfp3YZxcmasd75CRbwlYYo/RWhYGs8m4hJSoBKO8uF/ECQii4Oc6T/fjfwYBy0uHrkZBeXC/5gL16688tdvnqAuCWFZuM/oYVUsLDHo3mctG+LxSE2hLxPxe2EZZwkkYrckWu4y9v/IzBDyKEJUSa8tyNIxErxvAgkca2dygl2o/+Q/781lcl5hNyOwVtPw9SzhewHvYXfkhBfSAlBqfmGxfs9p73PbK9stCpet2DEaEYJInEUgaikT+OCqDisoR8LDXiLoR5E5DOdtXRyhrn3ip7dxD5uyPTWaWzvVpc4kUeoIPDcRkoTrjvAvY4kcbjacS67hP4AulH1uU2nF8yJvsDPFktjmnt2auHJ+ZpVxj+hrr7PDw77A4k6iE+lakxMqngv3PogJB4UNdOZzsguJgiZ4oDKLv154RHdyuEItBISRwReoHPum72jw+3l9TE2QLpNyU1xr3VPDUtUWabWUZ2SW+4JicKSFD/qH1fAYHCh+idkf2fXvDItCm68vmf5/VKXnaWGeUNmISF4xMYjEqDgfmj6jvs6huEVKdmnKOhlQC76/0JjiJFf/mIkdEgR4FfYqjVm/y+NJ3F8732v/R75TUxX38bMUDeEfibseO4ZwiAC6o/MEamkZcp37r6SDOyOohASnLWBTtKXS3fws5BNP3jAzVJtmrqHeZwpSLmp/feVceHYzk2Z0GEalmQdgqp/JGOqUgoGgD8OZdYJmiPMm/iJFNcUbu7/gz9B/+CoSEOPvVqoBjU6eE6uZJACHAqSPccfq5uIBjGVAY8MBEKtDQSqtiO1FZSJFFwcW3tDoCiRc6OUhJPW8pgCKDv+cClNd/46RoesvCtoFQ1POlawMSwEsd8N4URqV5h3ZoiYOvzSOi6BWUbcvutxKArKGxMA6fbpvlZ1Xj74Eo2LLxygbWNKgmoWXft1Jln81C4oq2A1inFSY/7++qI3W3RXQ/aegQIKpl6H3DXHI1aWsprKa0Dd4QBLK3rpEnWcenKdxWayepleXHL3k74zQ45DGUvLuPIFSVaCzramc0ZDlYLr3MIe5/l+xvkKtDMdivfXUMU6cLSWWpUAKsAYiOu/XbuNRgLhfyPb0ncdrFbgb1zxjvqz9PVl/cigf12n7OgJwvwV10WUvsGjOM4N1n0FkTAE8d4QbPIa8cCIXrbpSXuv2T2oJrc4kvrGuOj1OTJXnLaVbVcO2cPSZJOnxILaHBkr+E+IQyGAIBm7l/urKNvAKUOCdjXNv54eocoGSplCwBou1/WgU9wb/IL1AmDL3ioUk9+UOuRQsKSSlpK9GkyCgWRoLVk5Y1eOx8MhtHGGhEqItvNvWvOPvKhccaXLCBL3ZF9aXHdgRd4CJ8IyE6ZSPHnBeqpV0Ee4c0yBVQyjnYi/Qx7Y9SRaqeoE8vcl29j9Xt/Q2zfbP8BlPW71TLpYNCPstVVBqXJ6e6ZOywfHdcPfNqRqPDpjViHBJjNaVJqsS7b64tZkn6zCLS4VlJT+exeJH1euZ9kzF6jd8w1YNXYaV1Xa4+lIEPNeRXVtJ9KWy4deSjuUJZfBuPaYpB2INchOx/fSMTDq/nqqIR2lJuEhhTjEm5xmdJvoWJuhzXDfefNuU3yQz/fMXHWw+tzLVzZeF+FyN0nmfCuaCebNCGsDQoIZZ1EJfHB6CYTao4ND2iTvnZLw2V+rgP9e5Z5+B3JDXaQRgYq8jSErSeykEoLcqNrSo1oODtsIHns5exUx3TubE+YzHhG8cMQsqTxn6Yue/svuMQg3tUXnaRWFqNSMYvf+AvEYWA/wWJffNd5jZ0DE6KvFrOQze/HsRdUg5uLHgGJf/aHcxiFv77ssjYUsW942Tp6ogtv6q220lfBG9dXBYmjfPgpYJvVrbwm+3TW9zknNyPhTTSlPyZzsuxh8jn8XFTiDMNUpZ5npFhWFfrn3VMHaLGNccaRK5oqThum0uf6EUamsYFvQjPnfzvtZdZUcj24uCt0+O0GD8sgMtkEzRoqBO/AHqlofOyvXH2teE6vbDj01ax1DKl+ipQCuviWtkEocdqdO8VlKiSwidHbCzrTMyvd5T+XWg00hjx3xwV0d+2fEBuOXqmVODnOn9R3EjbxFcsuxybrZdLcSqT4cfd01VJb7AadqkNX5B3MdDt+AR67Rflcv5buy+Tuc8w3hWE1oQqE3wv8fb+xKZBoknfwwNhQFy+qFZyXUqlCLjLvb10RGWC0nhPOG08lSm+DT+PnIdsCwL50H/D/Kslq/OgN3fTK8zcqU8/6cFYt6OUmdIQNjCucG8lcSprW2lzjklD/+BG826NVlgC4v9gx9PQ3txtYvXQGB0+j/iKGA3ZZzYw5CbiQdw8e4peq+Y2Ojs8p80T8v+vMb3PoGUzPIxA6BVbE2f30z2wqap9USCaUyeViKgrDXZHHIMw5KUxGIV4nc6EKMab1HLfLI4owa44oPg9avFaJ+5PbnZ6woF5Aso5EFMYqBvP/XDXFiC3MGq1Jj73lKYKetkNQfkelwDc8GMbfO6ExkXANfgDvBs9vyO/R3fvFowNhK703NMMegIoGaIrgBJtYzvMgGc0Ew3A6UY2FZzMesfaTLz8+siHVwdktaer5/xMrKyjeus8EygpfAcQa9cdf4jfC2s0/yGUuFsLrGvfPC3edK3HiTmzZM9NhvHpRElZimz9SpKZ8ijFdN1RE36VsXUkCDk7D+aNezlWSE8B40v1NAJ8ZHiQ46axB6pks8nXsnBXOANnInXxsDKE65b/7BB4UcutKhDcRG9M772IzyvGtcreRvsFNGOMTQKDDfKDLcVnyKsIUjrIGQWE75SkVIWn1pTzjW/Xy1yvg6gBD8Q9Rv4TMPKHq+KgNsMgLbNYBUdJcZ9XJNr5PQYB7nkgNd3+Js+T1p0CX+b9S9pHicnK/rcQU6XFd2QRU+BBzCGxAUnJOGgo7a0oT2mzf5H5HgS/hOJ0YdreSsSiLHo95G7yXmjZg5z042ifsPU+w6Xu/4Sw4B0JZZqchZFLsCv8s3jD4OElf2YG4cfEemJOrLzQQTz7jCweyoYCtsvlO+rHKo3Y5RUQiwT4mSGUrUOqD4pB0AELgw5WrkMUh/6fdXq0dq81tsgMEBYnY4dMdrJ6NkD/FT9yvTbJueRnrtQGuLLHXeqVflizeB7n0Q2I4B4Gqnc/AH0eKPy4u2WJNxW2ADhE4p9DjuvvaCwSicUIGSAJNhkzmDmMycI2SHTmZuz6Vvx9IJvzy/6qOK3bvFqwLOxPoW6ElKGAuAlzOvLQYrRBJ4gPTiZ/6mGuXCXyQBExPPkpisapO/BzReS90+MlvEcj3Ca42fS3gWXIn3sBd1RFWoQzTqBDJ2zPOnzBb9+ss0tZgin6lNiq3xkZVc9+lEvqlSTq0yPtzY8gl+LdVWYM+mUpVEVu70QzZ/x5Kx+Y9IeVJqvsfxL2+7C/eO1ku5secVo/YoSu9UYLFLUQ4JmbMoNgBXYA66yLx/WV3xzBMFw711n7DUtIdKD6Sz24OywCn30bcaNNynWhN3jT9YyncCaqnwFAGTepMHHyTk77pzX3zqQXur/wSIUB2FHmtblSZpcK3neMVkCtds4RHyY3dRNovIA52xhjaEF0SjfDmyoqnpBoB/D9IPnmTvUmNjmgU0QJrV/Sp8CHX/FoYQGJgQkQKX0Nq/7JSSk/KRL9sUzeGulPdcb4HnOF+yb+ig9OCUH/MgoQdc7QRo7bw1yjCiursyz4Jq5weZGazQsFWz51zzM8xihM2Tgnd5heMhZxIt2mP33KUg7MunjgXe3QnT7DNmET8rF3XJ2fElXJsJbZj7jJTQjiOvjvgR4MXTLSpG0k2SbAtUaUIlI+5KlhHWMJEw5gQqRu01BswToyDpqoKqbofdIhxk8qMqVV4OmoTRxp2Gq+p1pgpAJMieSb+3pejgqJ2ZCp5R/Pw5Foq8yJFB3wzLSosMMMi66oljjDHzRLcCzONQOMs3XpxT1Iba3WirRv8wYdASVGWnt7uTwji0YExJCGEgGRJer/LH08AfP9q59IH6r5zgqbubI2lWIfde9NuAMCdsuMpx/fblhMGo4GOMTGGrHMFI66v3AkEjkBHfRa6npSbb1PHmtwlZ0yajph9K08TuWNXECkz6xEQO8xeX9YTvs9rWAmtH1YBoqhsmMGnBETQO3htz5nN693EcNSH8CB7ZjHB4/f/0zfTrqQE9zQiwa9Qton/NDrf+fS2B9DlwIOItzKF5c1mVYLYNpzQO8gnsK7mIoYRuMSQPL3VOlhhLDwpJGs06F82r68DS+Y5wNQViGqW65wwIHuIFddEZ3PnlzbAXFkOsLefwrHLTapKDhojEhSF27ylWiG4bwwf+C0R8QBbO/vLuGKJWBWdllfKrDrtwWS8sM/jpbgF8cgfFwppAfe7A5Jw39mQDY5JSJhJJ6BfKzwOxHTzFSyLW6//ZzovOkjVWhaUg7iqmmDiNyuXdOqAq+j6BGIqBYKpApprmkmBSmqgWNfotbIcaJVnokfJAoKmw9rYtNt43qORJ+ayF5JA5JRoEI4fyZseH6Iq7IWf7uEp2G8w7JNIQxh1GnUSmxI0EmfVM+BNIrgV2HcrlvVPAtNEIcC34aO7nTmlv2sNPg3S8iKg+/gydrPWykJCgO3WdB0c3hdFGNGqqxOKDhQ9UvXomvl47hBmOj0gyoLxw5GiH/NBDyrS0OEO6pCAhuEeeoX5NuuGe+tCRXynjBNkaQIYuSH2d1wIYMdytMwY1Z+VaBxc1ZKJo3RBuuc3pJ/T0Kk/OqbbNfFNc+88XrmDQ9dQBSIEAb3TK6bnjI+xPX2H0itFzKpjLNDAtzFhPI5BKnrlYrlhCMycEv+wNx4EKBS0R2B3RyMROM/RCE1FZbEF5XarrqvM5unhjITTckFbJlp2dwyMFIAwQJkiN7OYJ7E8shQKIo8E3cq6l8gvgmBmlRerpRWT4c4Qt/Hb4WNE+J1Su7zkddJ2mkoXb7NrkWSFzfdTiPGTv2aUwzwtkTYUSq04sYxWUFIrLTykeNPPZisfQLJ0UAre8lJn3Lf2rPwKrgC4RBbqG+URvH1yrOChdKfm4DwZOylak9LTHy3itQP5o4Z1JOLzNFy2v5kbj0JnAdd9oJStdpxrFsrMyUTbPWvkzS+mahG2NNwegO/VkcCGDBaD/TinjqUtPw2B1sVFT0vcr4Khry1KQLuDRFRu/1HWzmE5gedAf95R6M0yrQJmHHA0Rrm273vGZZ3wxdHCpgxc74jVPDp/TG1/ZBiHc1hCWRgio1ntQKziyQAAGwZcJh8zB+OLQOAVLzo7ZM04/kQR6QZtMQZKWYgdaitFeZqdbx2NCHIweXKscuXeFD8K6qfjhjH+ZhNeXHWO7DjCCXZsxt5PnsZCP50a9EUxrWxO4q90F5rvTDXVcMAoLmDZFve6kZ2WwoXBxtP65CtVeVUZMfRfQclu7y3rbxbypLyTt9/sfSo7TEJmJmRT0hfB0o5h/fODYVdzMMTW0/UxvoEcwWlUu4RwABo2oIu5X3RPSnMIO5GQYBn/G9FedVGVRdkinrYzpjvwLphgAtl0DJXXNM8Y7vOznPR9CW00ek5FYMJAJbr97EkKwWHpfvGKrLp5iZhqQjq3W+NDhGbctVrReKLnAPbVuF1sfK58tANU8b0kGZXSRAqBOzy5yWqGZxDWJyrL7SpujCLViEZGUFm66/eSh1XrjjFP2AwMphezIuBbw5k5+Vqnkrag/MFmqTTDotQpDbz/xDZOrKBOEVUCCNCfIFX4cHEZ1v3LjuWi+7h6kRnIIWYGcjg49JoX4w0nCw6z9EyjhDbW/Je/Vxfm4fQiNpxTN3YcuXvZMb5leeVlBRwH9/FcKGN8uyyRHGuH2h/g56AmInnljnEefaNhJx9FMFG9ABB93eSgNhcgA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 name="Rectangle 3"/>
          <p:cNvSpPr txBox="1">
            <a:spLocks noChangeArrowheads="1"/>
          </p:cNvSpPr>
          <p:nvPr/>
        </p:nvSpPr>
        <p:spPr bwMode="auto">
          <a:xfrm>
            <a:off x="517322" y="5841268"/>
            <a:ext cx="7891353" cy="914333"/>
          </a:xfrm>
          <a:prstGeom prst="rect">
            <a:avLst/>
          </a:prstGeom>
          <a:noFill/>
          <a:ln w="9525">
            <a:noFill/>
            <a:miter lim="800000"/>
            <a:headEnd/>
            <a:tailEnd/>
          </a:ln>
        </p:spPr>
        <p:txBody>
          <a:bodyPr vert="horz" wrap="square" lIns="90487" tIns="44450" rIns="90487" bIns="44450"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ea typeface="TSC UKai M TT" pitchFamily="49" charset="-122"/>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ea typeface="TSC UKai M TT" pitchFamily="49" charset="-122"/>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ea typeface="TSC UKai M TT" pitchFamily="49" charset="-122"/>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ea typeface="TSC UKai M TT" pitchFamily="49" charset="-122"/>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90000"/>
              </a:lnSpc>
              <a:buClr>
                <a:srgbClr val="FFFFCC"/>
              </a:buClr>
              <a:defRPr/>
            </a:pPr>
            <a:r>
              <a:rPr lang="en-US" altLang="zh-TW" sz="2800" kern="0" dirty="0" smtClean="0">
                <a:solidFill>
                  <a:srgbClr val="FFFFFF"/>
                </a:solidFill>
                <a:ea typeface="PMingLiU" pitchFamily="18" charset="-120"/>
              </a:rPr>
              <a:t>April 1</a:t>
            </a:r>
            <a:r>
              <a:rPr lang="en-US" altLang="zh-CN" sz="2800" kern="0" dirty="0" smtClean="0">
                <a:solidFill>
                  <a:srgbClr val="FFFFFF"/>
                </a:solidFill>
                <a:ea typeface="PMingLiU" pitchFamily="18" charset="-120"/>
              </a:rPr>
              <a:t>7</a:t>
            </a:r>
            <a:r>
              <a:rPr lang="en-US" altLang="zh-TW" sz="2800" kern="0" dirty="0" smtClean="0">
                <a:solidFill>
                  <a:srgbClr val="FFFFFF"/>
                </a:solidFill>
                <a:ea typeface="PMingLiU" pitchFamily="18" charset="-120"/>
              </a:rPr>
              <a:t>, 2016</a:t>
            </a:r>
          </a:p>
        </p:txBody>
      </p:sp>
      <p:pic>
        <p:nvPicPr>
          <p:cNvPr id="12" name="Picture 11" descr="Being human.jpg"/>
          <p:cNvPicPr>
            <a:picLocks noChangeAspect="1"/>
          </p:cNvPicPr>
          <p:nvPr/>
        </p:nvPicPr>
        <p:blipFill>
          <a:blip r:embed="rId3" cstate="print"/>
          <a:stretch>
            <a:fillRect/>
          </a:stretch>
        </p:blipFill>
        <p:spPr>
          <a:xfrm>
            <a:off x="3238862" y="1932136"/>
            <a:ext cx="2448272" cy="3680157"/>
          </a:xfrm>
          <a:prstGeom prst="rect">
            <a:avLst/>
          </a:prstGeom>
        </p:spPr>
      </p:pic>
    </p:spTree>
    <p:extLst>
      <p:ext uri="{BB962C8B-B14F-4D97-AF65-F5344CB8AC3E}">
        <p14:creationId xmlns:p14="http://schemas.microsoft.com/office/powerpoint/2010/main" val="26165605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10</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231775" indent="-231775" algn="l">
              <a:buFont typeface="Arial" panose="020B0604020202020204" pitchFamily="34" charset="0"/>
              <a:buChar char="•"/>
            </a:pPr>
            <a:r>
              <a:rPr lang="zh-CN" altLang="en-US" dirty="0" smtClean="0"/>
              <a:t>罗</a:t>
            </a:r>
            <a:r>
              <a:rPr lang="zh-CN" altLang="en-US" dirty="0"/>
              <a:t>马</a:t>
            </a:r>
            <a:r>
              <a:rPr lang="zh-CN" altLang="en-US" dirty="0" smtClean="0"/>
              <a:t>书</a:t>
            </a:r>
            <a:r>
              <a:rPr lang="en-US" dirty="0" smtClean="0"/>
              <a:t>12</a:t>
            </a:r>
            <a:r>
              <a:rPr lang="zh-CN" altLang="en-US" dirty="0"/>
              <a:t>：</a:t>
            </a:r>
            <a:r>
              <a:rPr lang="en-US" dirty="0"/>
              <a:t>2</a:t>
            </a:r>
            <a:endParaRPr lang="en-US" dirty="0" smtClean="0"/>
          </a:p>
          <a:p>
            <a:pPr marL="231775" indent="-231775" algn="l">
              <a:buFont typeface="Arial" panose="020B0604020202020204" pitchFamily="34" charset="0"/>
              <a:buChar char="•"/>
            </a:pPr>
            <a:r>
              <a:rPr lang="zh-CN" altLang="en-US" sz="3600" dirty="0"/>
              <a:t> </a:t>
            </a:r>
            <a:r>
              <a:rPr lang="en-US" altLang="zh-CN" sz="3600" dirty="0"/>
              <a:t>2</a:t>
            </a:r>
            <a:r>
              <a:rPr lang="zh-CN" altLang="en-US" sz="3600" dirty="0"/>
              <a:t>不要效法这个世界，只要</a:t>
            </a:r>
            <a:r>
              <a:rPr lang="zh-CN" altLang="en-US" sz="3600" dirty="0">
                <a:solidFill>
                  <a:srgbClr val="FFFF00"/>
                </a:solidFill>
              </a:rPr>
              <a:t>心意更新而变化，</a:t>
            </a:r>
            <a:r>
              <a:rPr lang="zh-CN" altLang="en-US" sz="3600" dirty="0"/>
              <a:t>叫你们察验何为上帝的善良、纯全、可喜悦的旨意</a:t>
            </a:r>
            <a:r>
              <a:rPr lang="zh-CN" altLang="en-US" sz="3600" dirty="0" smtClean="0"/>
              <a:t>。</a:t>
            </a:r>
            <a:endParaRPr lang="en-US" altLang="zh-CN" sz="3600" dirty="0" smtClean="0"/>
          </a:p>
          <a:p>
            <a:pPr marL="231775" indent="-231775" algn="l">
              <a:buFont typeface="Arial" panose="020B0604020202020204" pitchFamily="34" charset="0"/>
              <a:buChar char="•"/>
            </a:pPr>
            <a:r>
              <a:rPr lang="zh-CN" altLang="en-US" dirty="0"/>
              <a:t>彼得前书</a:t>
            </a:r>
            <a:r>
              <a:rPr lang="en-US" altLang="zh-CN" dirty="0"/>
              <a:t>1</a:t>
            </a:r>
            <a:r>
              <a:rPr lang="zh-CN" altLang="en-US" dirty="0"/>
              <a:t>：</a:t>
            </a:r>
            <a:r>
              <a:rPr lang="en-US" altLang="zh-CN" dirty="0"/>
              <a:t>13</a:t>
            </a:r>
          </a:p>
          <a:p>
            <a:pPr marL="231775" indent="-231775" algn="l">
              <a:buFont typeface="Arial" panose="020B0604020202020204" pitchFamily="34" charset="0"/>
              <a:buChar char="•"/>
            </a:pPr>
            <a:r>
              <a:rPr lang="en-US" altLang="zh-CN" sz="3600" dirty="0"/>
              <a:t>13</a:t>
            </a:r>
            <a:r>
              <a:rPr lang="zh-CN" altLang="en-US" sz="3600" dirty="0">
                <a:solidFill>
                  <a:srgbClr val="FFFF00"/>
                </a:solidFill>
              </a:rPr>
              <a:t>所以要约束你们的心，谨慎自守</a:t>
            </a:r>
            <a:r>
              <a:rPr lang="zh-CN" altLang="en-US" sz="3600" dirty="0"/>
              <a:t>，专心盼望耶稣基督显现的时候所带来给你们的恩。</a:t>
            </a:r>
            <a:endParaRPr lang="en-US" sz="36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172039076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11</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231775" indent="-231775" algn="l">
              <a:buFont typeface="Arial" panose="020B0604020202020204" pitchFamily="34" charset="0"/>
              <a:buChar char="•"/>
            </a:pPr>
            <a:r>
              <a:rPr lang="zh-CN" altLang="en-US" dirty="0" smtClean="0"/>
              <a:t>罗</a:t>
            </a:r>
            <a:r>
              <a:rPr lang="zh-CN" altLang="en-US" dirty="0"/>
              <a:t>马</a:t>
            </a:r>
            <a:r>
              <a:rPr lang="zh-CN" altLang="en-US" dirty="0" smtClean="0"/>
              <a:t>书</a:t>
            </a:r>
            <a:r>
              <a:rPr lang="en-US" dirty="0" smtClean="0"/>
              <a:t>12</a:t>
            </a:r>
            <a:r>
              <a:rPr lang="zh-CN" altLang="en-US" dirty="0"/>
              <a:t>：</a:t>
            </a:r>
            <a:r>
              <a:rPr lang="en-US" dirty="0"/>
              <a:t>2</a:t>
            </a:r>
            <a:endParaRPr lang="en-US" dirty="0" smtClean="0"/>
          </a:p>
          <a:p>
            <a:pPr marL="231775" indent="-231775" algn="l">
              <a:buFont typeface="Arial" panose="020B0604020202020204" pitchFamily="34" charset="0"/>
              <a:buChar char="•"/>
            </a:pPr>
            <a:r>
              <a:rPr lang="en-US" altLang="zh-CN" sz="3600" dirty="0" smtClean="0"/>
              <a:t>2Do </a:t>
            </a:r>
            <a:r>
              <a:rPr lang="en-US" altLang="zh-CN" sz="3600" dirty="0"/>
              <a:t>not conform to the pattern of this world, but be transformed by the </a:t>
            </a:r>
            <a:r>
              <a:rPr lang="en-US" altLang="zh-CN" sz="3600" dirty="0">
                <a:solidFill>
                  <a:srgbClr val="FFFF00"/>
                </a:solidFill>
              </a:rPr>
              <a:t>renewing of your mind</a:t>
            </a:r>
            <a:r>
              <a:rPr lang="en-US" altLang="zh-CN" sz="3600" dirty="0"/>
              <a:t>. </a:t>
            </a:r>
            <a:endParaRPr lang="en-US" altLang="zh-CN" sz="3600" dirty="0" smtClean="0"/>
          </a:p>
          <a:p>
            <a:pPr marL="231775" indent="-231775" algn="l">
              <a:buFont typeface="Arial" panose="020B0604020202020204" pitchFamily="34" charset="0"/>
              <a:buChar char="•"/>
            </a:pPr>
            <a:r>
              <a:rPr lang="zh-CN" altLang="en-US" dirty="0"/>
              <a:t>彼得前书</a:t>
            </a:r>
            <a:r>
              <a:rPr lang="en-US" altLang="zh-CN" dirty="0"/>
              <a:t>1</a:t>
            </a:r>
            <a:r>
              <a:rPr lang="zh-CN" altLang="en-US" dirty="0"/>
              <a:t>：</a:t>
            </a:r>
            <a:r>
              <a:rPr lang="en-US" altLang="zh-CN" dirty="0"/>
              <a:t>13</a:t>
            </a:r>
          </a:p>
          <a:p>
            <a:pPr marL="231775" indent="-231775" algn="l">
              <a:buFont typeface="Arial" panose="020B0604020202020204" pitchFamily="34" charset="0"/>
              <a:buChar char="•"/>
            </a:pPr>
            <a:r>
              <a:rPr lang="en-US" altLang="zh-CN" sz="3600" dirty="0"/>
              <a:t>with </a:t>
            </a:r>
            <a:r>
              <a:rPr lang="en-US" altLang="zh-CN" sz="3600" dirty="0">
                <a:solidFill>
                  <a:srgbClr val="FFFF00"/>
                </a:solidFill>
              </a:rPr>
              <a:t>minds</a:t>
            </a:r>
            <a:r>
              <a:rPr lang="en-US" altLang="zh-CN" sz="3600" dirty="0"/>
              <a:t> that are </a:t>
            </a:r>
            <a:r>
              <a:rPr lang="en-US" altLang="zh-CN" sz="3600" dirty="0">
                <a:solidFill>
                  <a:srgbClr val="FFFF00"/>
                </a:solidFill>
              </a:rPr>
              <a:t>alert</a:t>
            </a:r>
            <a:r>
              <a:rPr lang="en-US" altLang="zh-CN" sz="3600" dirty="0"/>
              <a:t> and fully </a:t>
            </a:r>
            <a:r>
              <a:rPr lang="en-US" altLang="zh-CN" sz="3600" dirty="0">
                <a:solidFill>
                  <a:srgbClr val="FFFF00"/>
                </a:solidFill>
              </a:rPr>
              <a:t>sober</a:t>
            </a:r>
            <a:r>
              <a:rPr lang="en-US" altLang="zh-CN" sz="3600" dirty="0"/>
              <a:t>,</a:t>
            </a:r>
            <a:endParaRPr lang="en-US" sz="36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225059488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12</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indent="-571500" algn="l">
              <a:buFont typeface="Wingdings" panose="05000000000000000000" pitchFamily="2" charset="2"/>
              <a:buChar char="ü"/>
            </a:pPr>
            <a:r>
              <a:rPr lang="zh-CN" altLang="en-US" sz="3600" dirty="0"/>
              <a:t>我们必须通过阅读和学习圣经来认识到自己的想法和态度上的错误</a:t>
            </a:r>
            <a:r>
              <a:rPr lang="zh-CN" altLang="en-US" sz="3600" dirty="0" smtClean="0"/>
              <a:t>。</a:t>
            </a:r>
            <a:endParaRPr lang="en-US" altLang="zh-CN" sz="3600" dirty="0" smtClean="0"/>
          </a:p>
          <a:p>
            <a:pPr marL="571500" indent="-571500" algn="l">
              <a:buFont typeface="Wingdings" panose="05000000000000000000" pitchFamily="2" charset="2"/>
              <a:buChar char="ü"/>
            </a:pPr>
            <a:r>
              <a:rPr lang="zh-CN" altLang="en-US" sz="3600" dirty="0"/>
              <a:t>进而</a:t>
            </a:r>
            <a:r>
              <a:rPr lang="zh-CN" altLang="en-US" sz="3600" dirty="0" smtClean="0">
                <a:solidFill>
                  <a:srgbClr val="FFFF00"/>
                </a:solidFill>
              </a:rPr>
              <a:t>才能在对真理的认识上成长</a:t>
            </a:r>
            <a:endParaRPr lang="en-US" dirty="0" smtClean="0">
              <a:solidFill>
                <a:srgbClr val="FFFF00"/>
              </a:solidFill>
            </a:endParaRPr>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107273646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13</a:t>
            </a:fld>
            <a:endParaRPr lang="en-US" dirty="0"/>
          </a:p>
        </p:txBody>
      </p:sp>
      <p:sp>
        <p:nvSpPr>
          <p:cNvPr id="4" name="Subtitle 3"/>
          <p:cNvSpPr>
            <a:spLocks noGrp="1"/>
          </p:cNvSpPr>
          <p:nvPr>
            <p:ph type="subTitle" sz="quarter" idx="1"/>
          </p:nvPr>
        </p:nvSpPr>
        <p:spPr>
          <a:xfrm>
            <a:off x="431540" y="2096852"/>
            <a:ext cx="8280920" cy="4644516"/>
          </a:xfrm>
        </p:spPr>
        <p:txBody>
          <a:bodyPr/>
          <a:lstStyle/>
          <a:p>
            <a:pPr marL="742950" indent="-742950" algn="l">
              <a:buFont typeface="+mj-lt"/>
              <a:buAutoNum type="arabicPeriod" startAt="3"/>
            </a:pPr>
            <a:r>
              <a:rPr lang="zh-CN" altLang="en-US" sz="4400" dirty="0"/>
              <a:t>这里我们必须讨论一下哥林多前书</a:t>
            </a:r>
            <a:r>
              <a:rPr lang="en-US" sz="4400" dirty="0"/>
              <a:t>1</a:t>
            </a:r>
            <a:r>
              <a:rPr lang="zh-CN" altLang="en-US" sz="4400" dirty="0"/>
              <a:t>：</a:t>
            </a:r>
            <a:r>
              <a:rPr lang="en-US" sz="4400" dirty="0"/>
              <a:t>17--2</a:t>
            </a:r>
            <a:r>
              <a:rPr lang="zh-CN" altLang="en-US" sz="4400" dirty="0"/>
              <a:t>：</a:t>
            </a:r>
            <a:r>
              <a:rPr lang="en-US" sz="4400" dirty="0" smtClean="0"/>
              <a:t>2</a:t>
            </a:r>
            <a:r>
              <a:rPr lang="zh-CN" altLang="en-US" sz="4400" dirty="0" smtClean="0"/>
              <a:t>，</a:t>
            </a:r>
            <a:r>
              <a:rPr lang="zh-CN" altLang="en-US" sz="4400" dirty="0"/>
              <a:t>因为</a:t>
            </a:r>
            <a:r>
              <a:rPr lang="zh-CN" altLang="en-US" sz="4400" dirty="0" smtClean="0"/>
              <a:t>这</a:t>
            </a:r>
            <a:r>
              <a:rPr lang="zh-CN" altLang="en-US" sz="4400" dirty="0"/>
              <a:t>段</a:t>
            </a:r>
            <a:r>
              <a:rPr lang="zh-CN" altLang="en-US" sz="4400" dirty="0" smtClean="0"/>
              <a:t>经</a:t>
            </a:r>
            <a:r>
              <a:rPr lang="zh-CN" altLang="en-US" sz="4400" dirty="0"/>
              <a:t>文总是被错误地用来证明应该抛弃理</a:t>
            </a:r>
            <a:r>
              <a:rPr lang="zh-CN" altLang="en-US" sz="4400" dirty="0" smtClean="0"/>
              <a:t>性。</a:t>
            </a:r>
            <a:endParaRPr lang="en-US" sz="44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78813402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14</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231775" indent="-231775" algn="l">
              <a:buFont typeface="Arial" panose="020B0604020202020204" pitchFamily="34" charset="0"/>
              <a:buChar char="•"/>
            </a:pPr>
            <a:r>
              <a:rPr lang="en-US" sz="2800" dirty="0" smtClean="0"/>
              <a:t>1 Col. 1:17-31</a:t>
            </a:r>
          </a:p>
          <a:p>
            <a:pPr marL="231775" indent="-231775" algn="l">
              <a:buFont typeface="Arial" panose="020B0604020202020204" pitchFamily="34" charset="0"/>
              <a:buChar char="•"/>
            </a:pPr>
            <a:r>
              <a:rPr lang="en-US" altLang="zh-CN" sz="3600" dirty="0"/>
              <a:t>17</a:t>
            </a:r>
            <a:r>
              <a:rPr lang="zh-CN" altLang="en-US" sz="3600" dirty="0"/>
              <a:t>基督差遣我，不是要我去施洗，而是去传福音；不是靠着智慧的言论去传，免得基督的十字架失去了效力。</a:t>
            </a:r>
          </a:p>
          <a:p>
            <a:pPr marL="231775" indent="-231775" algn="l">
              <a:buFont typeface="Arial" panose="020B0604020202020204" pitchFamily="34" charset="0"/>
              <a:buChar char="•"/>
            </a:pPr>
            <a:r>
              <a:rPr lang="en-US" altLang="zh-CN" sz="3600" dirty="0"/>
              <a:t>18</a:t>
            </a:r>
            <a:r>
              <a:rPr lang="zh-CN" altLang="en-US" sz="3600" dirty="0"/>
              <a:t>因为十字架的道理，对走向灭亡的人来说是愚笨的，但对我们这些得救的人，却</a:t>
            </a:r>
            <a:r>
              <a:rPr lang="zh-CN" altLang="en-US" sz="3600" dirty="0" smtClean="0"/>
              <a:t>是神</a:t>
            </a:r>
            <a:r>
              <a:rPr lang="zh-CN" altLang="en-US" sz="3600" dirty="0"/>
              <a:t>的大能。</a:t>
            </a:r>
            <a:r>
              <a:rPr lang="en-US" altLang="zh-CN" sz="3600" dirty="0"/>
              <a:t>19</a:t>
            </a:r>
            <a:r>
              <a:rPr lang="zh-CN" altLang="en-US" sz="3600" dirty="0"/>
              <a:t>因为经上记着说：</a:t>
            </a:r>
          </a:p>
          <a:p>
            <a:pPr marL="231775" indent="-231775" algn="l">
              <a:buFont typeface="Arial" panose="020B0604020202020204" pitchFamily="34" charset="0"/>
              <a:buChar char="•"/>
            </a:pPr>
            <a:r>
              <a:rPr lang="zh-CN" altLang="en-US" sz="3600" dirty="0"/>
              <a:t>“我要灭绝智慧人的智慧，废弃聪明人的聪明。”</a:t>
            </a:r>
            <a:endParaRPr lang="en-US" sz="3600" dirty="0" smtClean="0"/>
          </a:p>
          <a:p>
            <a:pPr marL="231775" indent="-231775" algn="l">
              <a:buFont typeface="Arial" panose="020B0604020202020204" pitchFamily="34" charset="0"/>
              <a:buChar char="•"/>
            </a:pPr>
            <a:endParaRPr lang="en-US" sz="2800" dirty="0"/>
          </a:p>
          <a:p>
            <a:pPr algn="l"/>
            <a:endParaRPr lang="en-US" sz="28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1564708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15</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231775" indent="-231775" algn="l">
              <a:buFont typeface="Arial" panose="020B0604020202020204" pitchFamily="34" charset="0"/>
              <a:buChar char="•"/>
            </a:pPr>
            <a:r>
              <a:rPr lang="en-US" altLang="zh-CN" sz="3600" dirty="0"/>
              <a:t>20</a:t>
            </a:r>
            <a:r>
              <a:rPr lang="zh-CN" altLang="en-US" sz="3600" dirty="0"/>
              <a:t>智慧人在哪里？经学家在哪里？今世的辩士在哪里</a:t>
            </a:r>
            <a:r>
              <a:rPr lang="zh-CN" altLang="en-US" sz="3600" dirty="0" smtClean="0"/>
              <a:t>？神</a:t>
            </a:r>
            <a:r>
              <a:rPr lang="zh-CN" altLang="en-US" sz="3600" dirty="0"/>
              <a:t>不是使属世的智慧变成了愚笨吗</a:t>
            </a:r>
            <a:r>
              <a:rPr lang="zh-CN" altLang="en-US" sz="3600" dirty="0" smtClean="0"/>
              <a:t>？</a:t>
            </a:r>
            <a:r>
              <a:rPr lang="en-US" altLang="zh-CN" sz="3600" dirty="0" smtClean="0"/>
              <a:t>21</a:t>
            </a:r>
            <a:r>
              <a:rPr lang="zh-CN" altLang="en-US" sz="3600" dirty="0"/>
              <a:t>因为在　神的智慧里，世人凭自己的智慧，既然不能认</a:t>
            </a:r>
            <a:r>
              <a:rPr lang="zh-CN" altLang="en-US" sz="3600" dirty="0" smtClean="0"/>
              <a:t>识神</a:t>
            </a:r>
            <a:r>
              <a:rPr lang="zh-CN" altLang="en-US" sz="3600" dirty="0"/>
              <a:t>，　神就乐意借着所传的愚笨的道理，去拯救那些信的人</a:t>
            </a:r>
            <a:r>
              <a:rPr lang="zh-CN" altLang="en-US" sz="3600" dirty="0" smtClean="0"/>
              <a:t>。</a:t>
            </a:r>
            <a:r>
              <a:rPr lang="en-US" altLang="zh-CN" sz="3600" dirty="0" smtClean="0"/>
              <a:t>22</a:t>
            </a:r>
            <a:r>
              <a:rPr lang="zh-CN" altLang="en-US" sz="3600" dirty="0"/>
              <a:t>犹太人要求神迹，希腊人寻找智慧，</a:t>
            </a:r>
            <a:r>
              <a:rPr lang="en-US" altLang="zh-CN" sz="3600" dirty="0"/>
              <a:t>23</a:t>
            </a:r>
            <a:r>
              <a:rPr lang="zh-CN" altLang="en-US" sz="3600" dirty="0"/>
              <a:t>我们却传扬钉十字架的基督；在犹太人看来是绊脚石，在外族人看来是愚笨的，</a:t>
            </a:r>
            <a:endParaRPr lang="en-US" sz="28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28527122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16</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231775" indent="-231775" algn="l">
              <a:buFont typeface="Arial" panose="020B0604020202020204" pitchFamily="34" charset="0"/>
              <a:buChar char="•"/>
            </a:pPr>
            <a:r>
              <a:rPr lang="en-US" altLang="zh-CN" sz="3600" dirty="0"/>
              <a:t>24</a:t>
            </a:r>
            <a:r>
              <a:rPr lang="zh-CN" altLang="en-US" sz="3600" dirty="0"/>
              <a:t>但对那些蒙召的人，不论是犹太人或希腊人，基督</a:t>
            </a:r>
            <a:r>
              <a:rPr lang="zh-CN" altLang="en-US" sz="3600" dirty="0" smtClean="0"/>
              <a:t>是神</a:t>
            </a:r>
            <a:r>
              <a:rPr lang="zh-CN" altLang="en-US" sz="3600" dirty="0"/>
              <a:t>的能力</a:t>
            </a:r>
            <a:r>
              <a:rPr lang="zh-CN" altLang="en-US" sz="3600" dirty="0" smtClean="0"/>
              <a:t>，神</a:t>
            </a:r>
            <a:r>
              <a:rPr lang="zh-CN" altLang="en-US" sz="3600" dirty="0"/>
              <a:t>的智慧</a:t>
            </a:r>
            <a:r>
              <a:rPr lang="zh-CN" altLang="en-US" sz="3600" dirty="0" smtClean="0"/>
              <a:t>。</a:t>
            </a:r>
            <a:r>
              <a:rPr lang="en-US" altLang="zh-CN" sz="3600" dirty="0" smtClean="0"/>
              <a:t>25</a:t>
            </a:r>
            <a:r>
              <a:rPr lang="zh-CN" altLang="en-US" sz="3600" dirty="0"/>
              <a:t>因</a:t>
            </a:r>
            <a:r>
              <a:rPr lang="zh-CN" altLang="en-US" sz="3600" dirty="0" smtClean="0"/>
              <a:t>为神</a:t>
            </a:r>
            <a:r>
              <a:rPr lang="zh-CN" altLang="en-US" sz="3600" dirty="0"/>
              <a:t>的愚笨总比人智慧</a:t>
            </a:r>
            <a:r>
              <a:rPr lang="zh-CN" altLang="en-US" sz="3600" dirty="0" smtClean="0"/>
              <a:t>，神</a:t>
            </a:r>
            <a:r>
              <a:rPr lang="zh-CN" altLang="en-US" sz="3600" dirty="0"/>
              <a:t>的软弱总比人刚强</a:t>
            </a:r>
            <a:r>
              <a:rPr lang="zh-CN" altLang="en-US" sz="3600" dirty="0" smtClean="0"/>
              <a:t>。</a:t>
            </a:r>
            <a:r>
              <a:rPr lang="en-US" altLang="zh-CN" sz="3600" dirty="0" smtClean="0"/>
              <a:t>26</a:t>
            </a:r>
            <a:r>
              <a:rPr lang="zh-CN" altLang="en-US" sz="3600" dirty="0"/>
              <a:t>弟兄们，你们想想，你们这些蒙召的，按人来看有智慧的不多，有权势的不多，出身尊贵的也不多。</a:t>
            </a:r>
          </a:p>
          <a:p>
            <a:pPr marL="231775" indent="-231775" algn="l">
              <a:buFont typeface="Arial" panose="020B0604020202020204" pitchFamily="34" charset="0"/>
              <a:buChar char="•"/>
            </a:pPr>
            <a:r>
              <a:rPr lang="en-US" altLang="zh-CN" sz="3600" dirty="0"/>
              <a:t>27</a:t>
            </a:r>
            <a:r>
              <a:rPr lang="zh-CN" altLang="en-US" sz="3600" dirty="0"/>
              <a:t>但是　神却拣选了世上愚笨的，使那些有智慧的羞愧。他也拣选了世上软弱的，使那些刚强的羞愧。</a:t>
            </a:r>
            <a:endParaRPr lang="en-US" sz="28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1662132031"/>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17</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231775" indent="-231775" algn="l">
              <a:buFont typeface="Arial" panose="020B0604020202020204" pitchFamily="34" charset="0"/>
              <a:buChar char="•"/>
            </a:pPr>
            <a:r>
              <a:rPr lang="en-US" altLang="zh-CN" sz="3600" dirty="0"/>
              <a:t>28</a:t>
            </a:r>
            <a:r>
              <a:rPr lang="zh-CN" altLang="en-US" sz="3600" dirty="0"/>
              <a:t>他也拣选了世上卑贱的和被人轻视的，以及算不得甚么的，为了要废弃那些自以为是的，</a:t>
            </a:r>
          </a:p>
          <a:p>
            <a:pPr marL="231775" indent="-231775" algn="l">
              <a:buFont typeface="Arial" panose="020B0604020202020204" pitchFamily="34" charset="0"/>
              <a:buChar char="•"/>
            </a:pPr>
            <a:r>
              <a:rPr lang="en-US" altLang="zh-CN" sz="3600" dirty="0"/>
              <a:t>29</a:t>
            </a:r>
            <a:r>
              <a:rPr lang="zh-CN" altLang="en-US" sz="3600" dirty="0"/>
              <a:t>使所有的人在　神面前都不能自夸。</a:t>
            </a:r>
          </a:p>
          <a:p>
            <a:pPr marL="231775" indent="-231775" algn="l">
              <a:buFont typeface="Arial" panose="020B0604020202020204" pitchFamily="34" charset="0"/>
              <a:buChar char="•"/>
            </a:pPr>
            <a:r>
              <a:rPr lang="en-US" altLang="zh-CN" sz="3600" dirty="0"/>
              <a:t>30</a:t>
            </a:r>
            <a:r>
              <a:rPr lang="zh-CN" altLang="en-US" sz="3600" dirty="0"/>
              <a:t>你们因着　神得以在基督耶稣里，他使基督成了我们的智慧；就是公义、圣洁和救赎，</a:t>
            </a:r>
            <a:r>
              <a:rPr lang="en-US" altLang="zh-CN" sz="3600" dirty="0"/>
              <a:t>31</a:t>
            </a:r>
            <a:r>
              <a:rPr lang="zh-CN" altLang="en-US" sz="3600" dirty="0"/>
              <a:t>正如经上所说的：</a:t>
            </a:r>
          </a:p>
          <a:p>
            <a:pPr marL="231775" indent="-231775" algn="l">
              <a:buFont typeface="Arial" panose="020B0604020202020204" pitchFamily="34" charset="0"/>
              <a:buChar char="•"/>
            </a:pPr>
            <a:r>
              <a:rPr lang="zh-CN" altLang="en-US" sz="3600" dirty="0"/>
              <a:t>“夸口的应当靠着主夸口。”</a:t>
            </a:r>
            <a:endParaRPr lang="en-US" sz="28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129529088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18</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231775" indent="-231775" algn="l">
              <a:buFont typeface="Arial" panose="020B0604020202020204" pitchFamily="34" charset="0"/>
              <a:buChar char="•"/>
            </a:pPr>
            <a:r>
              <a:rPr lang="en-US" sz="2800" dirty="0" smtClean="0"/>
              <a:t>1 Col. 2:1-2</a:t>
            </a:r>
          </a:p>
          <a:p>
            <a:pPr marL="231775" indent="-231775" algn="l">
              <a:buFont typeface="Arial" panose="020B0604020202020204" pitchFamily="34" charset="0"/>
              <a:buChar char="•"/>
            </a:pPr>
            <a:r>
              <a:rPr lang="en-US" altLang="zh-CN" sz="3600" dirty="0"/>
              <a:t>1</a:t>
            </a:r>
            <a:r>
              <a:rPr lang="zh-CN" altLang="en-US" sz="3600" dirty="0"/>
              <a:t>弟兄们，我从前到你们那里去，并没有用高言大智向你们传讲　神的奥秘。</a:t>
            </a:r>
            <a:r>
              <a:rPr lang="en-US" altLang="zh-CN" sz="3600" dirty="0"/>
              <a:t>2</a:t>
            </a:r>
            <a:r>
              <a:rPr lang="zh-CN" altLang="en-US" sz="3600" dirty="0"/>
              <a:t>因为我曾立定主意，在你们中间甚么都不想知道，只知道耶稣基督和他钉十字架的事</a:t>
            </a:r>
            <a:r>
              <a:rPr lang="zh-CN" altLang="en-US" sz="3600" dirty="0" smtClean="0"/>
              <a:t>。</a:t>
            </a:r>
            <a:endParaRPr lang="en-US" sz="28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2528081303"/>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19</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indent="-571500" algn="l">
              <a:buFont typeface="Wingdings" panose="05000000000000000000" pitchFamily="2" charset="2"/>
              <a:buChar char="v"/>
            </a:pPr>
            <a:r>
              <a:rPr lang="zh-CN" altLang="en-US" dirty="0" smtClean="0"/>
              <a:t>错误观点</a:t>
            </a:r>
            <a:r>
              <a:rPr lang="en-US" altLang="zh-CN" dirty="0" smtClean="0"/>
              <a:t>1</a:t>
            </a:r>
            <a:r>
              <a:rPr lang="zh-CN" altLang="en-US" dirty="0" smtClean="0"/>
              <a:t>：保罗在雅典传道时试图用理性和智慧与希腊的哲学家辩论福音，效果很差，他被追逃到哥林多。因此这段经文是保罗在承认自己的错误。</a:t>
            </a:r>
            <a:endParaRPr lang="en-US"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4280124164"/>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2</a:t>
            </a:fld>
            <a:endParaRPr lang="en-US" dirty="0"/>
          </a:p>
        </p:txBody>
      </p:sp>
      <p:sp>
        <p:nvSpPr>
          <p:cNvPr id="4" name="Subtitle 3"/>
          <p:cNvSpPr>
            <a:spLocks noGrp="1"/>
          </p:cNvSpPr>
          <p:nvPr>
            <p:ph type="subTitle" sz="quarter" idx="1"/>
          </p:nvPr>
        </p:nvSpPr>
        <p:spPr>
          <a:xfrm>
            <a:off x="431540" y="188640"/>
            <a:ext cx="8280920" cy="6408712"/>
          </a:xfrm>
        </p:spPr>
        <p:txBody>
          <a:bodyPr/>
          <a:lstStyle/>
          <a:p>
            <a:r>
              <a:rPr lang="en-US" sz="3600" dirty="0" smtClean="0"/>
              <a:t>The Key Issues</a:t>
            </a:r>
          </a:p>
          <a:p>
            <a:pPr marL="231775" indent="-231775" algn="l">
              <a:buFont typeface="Arial" panose="020B0604020202020204" pitchFamily="34" charset="0"/>
              <a:buChar char="•"/>
            </a:pPr>
            <a:endParaRPr lang="en-US" dirty="0" smtClean="0"/>
          </a:p>
          <a:p>
            <a:pPr marL="231775" indent="-231775" algn="l">
              <a:buFont typeface="Arial" panose="020B0604020202020204" pitchFamily="34" charset="0"/>
              <a:buChar char="•"/>
            </a:pPr>
            <a:r>
              <a:rPr lang="zh-CN" altLang="en-US" sz="4800" dirty="0" smtClean="0">
                <a:solidFill>
                  <a:srgbClr val="FFFF00"/>
                </a:solidFill>
              </a:rPr>
              <a:t>理性、信念、智慧</a:t>
            </a:r>
            <a:r>
              <a:rPr lang="zh-CN" altLang="en-US" sz="4800" dirty="0"/>
              <a:t>的关</a:t>
            </a:r>
            <a:r>
              <a:rPr lang="zh-CN" altLang="en-US" sz="4800" dirty="0" smtClean="0"/>
              <a:t>系</a:t>
            </a:r>
            <a:endParaRPr lang="en-US" altLang="zh-CN" sz="4800" dirty="0" smtClean="0"/>
          </a:p>
          <a:p>
            <a:pPr marL="231775" indent="-231775" algn="l">
              <a:buFont typeface="Arial" panose="020B0604020202020204" pitchFamily="34" charset="0"/>
              <a:buChar char="•"/>
            </a:pPr>
            <a:r>
              <a:rPr lang="zh-CN" altLang="en-US" sz="4800" dirty="0">
                <a:solidFill>
                  <a:srgbClr val="FFFF00"/>
                </a:solidFill>
              </a:rPr>
              <a:t>理性</a:t>
            </a:r>
            <a:r>
              <a:rPr lang="zh-CN" altLang="en-US" sz="4800" dirty="0" smtClean="0"/>
              <a:t>和</a:t>
            </a:r>
            <a:r>
              <a:rPr lang="zh-CN" altLang="en-US" sz="4800" dirty="0">
                <a:solidFill>
                  <a:srgbClr val="FFFF00"/>
                </a:solidFill>
              </a:rPr>
              <a:t>意</a:t>
            </a:r>
            <a:r>
              <a:rPr lang="zh-CN" altLang="en-US" sz="4800" dirty="0" smtClean="0">
                <a:solidFill>
                  <a:srgbClr val="FFFF00"/>
                </a:solidFill>
              </a:rPr>
              <a:t>愿</a:t>
            </a:r>
            <a:endParaRPr lang="en-US" sz="4800" dirty="0" smtClean="0"/>
          </a:p>
        </p:txBody>
      </p:sp>
    </p:spTree>
    <p:extLst>
      <p:ext uri="{BB962C8B-B14F-4D97-AF65-F5344CB8AC3E}">
        <p14:creationId xmlns:p14="http://schemas.microsoft.com/office/powerpoint/2010/main" val="189876376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20</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indent="-571500" algn="l">
              <a:buFont typeface="Wingdings" panose="05000000000000000000" pitchFamily="2" charset="2"/>
              <a:buChar char="v"/>
            </a:pPr>
            <a:r>
              <a:rPr lang="zh-CN" altLang="en-US" dirty="0" smtClean="0"/>
              <a:t>错误观点</a:t>
            </a:r>
            <a:r>
              <a:rPr lang="en-US" altLang="zh-CN" dirty="0" smtClean="0"/>
              <a:t>2</a:t>
            </a:r>
            <a:r>
              <a:rPr lang="zh-CN" altLang="en-US" dirty="0" smtClean="0"/>
              <a:t>：</a:t>
            </a:r>
            <a:r>
              <a:rPr lang="zh-CN" altLang="en-US" dirty="0"/>
              <a:t>认为这段经文的意思是福音就是胡说八道的蠢事，它是很差的哲学而且和理性没有任何关系。</a:t>
            </a:r>
            <a:endParaRPr lang="en-US"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335977472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21</a:t>
            </a:fld>
            <a:endParaRPr lang="en-US" dirty="0"/>
          </a:p>
        </p:txBody>
      </p:sp>
      <p:sp>
        <p:nvSpPr>
          <p:cNvPr id="4" name="Subtitle 3"/>
          <p:cNvSpPr>
            <a:spLocks noGrp="1"/>
          </p:cNvSpPr>
          <p:nvPr>
            <p:ph type="subTitle" sz="quarter" idx="1"/>
          </p:nvPr>
        </p:nvSpPr>
        <p:spPr>
          <a:xfrm>
            <a:off x="431540" y="2096852"/>
            <a:ext cx="8280920" cy="4644516"/>
          </a:xfrm>
        </p:spPr>
        <p:txBody>
          <a:bodyPr/>
          <a:lstStyle/>
          <a:p>
            <a:pPr marL="742950" indent="-742950" algn="l">
              <a:buFont typeface="+mj-lt"/>
              <a:buAutoNum type="arabicPeriod" startAt="4"/>
            </a:pPr>
            <a:r>
              <a:rPr lang="zh-CN" altLang="en-US" sz="4400" dirty="0" smtClean="0"/>
              <a:t>为了反驳这些错误观点，我</a:t>
            </a:r>
            <a:r>
              <a:rPr lang="zh-CN" altLang="en-US" sz="4400" dirty="0"/>
              <a:t>们要</a:t>
            </a:r>
            <a:r>
              <a:rPr lang="zh-CN" altLang="en-US" sz="4400" dirty="0" smtClean="0"/>
              <a:t>讲</a:t>
            </a:r>
            <a:r>
              <a:rPr lang="zh-CN" altLang="en-US" sz="4400" dirty="0" smtClean="0">
                <a:solidFill>
                  <a:srgbClr val="FFFF00"/>
                </a:solidFill>
              </a:rPr>
              <a:t>三点</a:t>
            </a:r>
            <a:r>
              <a:rPr lang="zh-CN" altLang="en-US" sz="4400" dirty="0"/>
              <a:t>关于读这段经文时必须掌握的</a:t>
            </a:r>
            <a:r>
              <a:rPr lang="zh-CN" altLang="en-US" sz="4400" dirty="0">
                <a:solidFill>
                  <a:srgbClr val="FFFF00"/>
                </a:solidFill>
              </a:rPr>
              <a:t>原</a:t>
            </a:r>
            <a:r>
              <a:rPr lang="zh-CN" altLang="en-US" sz="4400" dirty="0" smtClean="0">
                <a:solidFill>
                  <a:srgbClr val="FFFF00"/>
                </a:solidFill>
              </a:rPr>
              <a:t>则</a:t>
            </a:r>
            <a:endParaRPr lang="en-US" sz="4400"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261452147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22</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lvl="0" indent="-571500" algn="l">
              <a:buFont typeface="Wingdings" pitchFamily="2" charset="2"/>
              <a:buChar char="v"/>
            </a:pPr>
            <a:r>
              <a:rPr lang="zh-CN" altLang="en-US" sz="3600" dirty="0" smtClean="0"/>
              <a:t>原则</a:t>
            </a:r>
            <a:r>
              <a:rPr lang="en-US" altLang="zh-CN" sz="3600" dirty="0" smtClean="0"/>
              <a:t>1</a:t>
            </a:r>
            <a:r>
              <a:rPr lang="zh-CN" altLang="en-US" sz="3600" dirty="0" smtClean="0"/>
              <a:t>：</a:t>
            </a:r>
            <a:r>
              <a:rPr lang="zh-CN" altLang="en-US" sz="3600" dirty="0"/>
              <a:t>这段经文一定不能被解释成</a:t>
            </a:r>
            <a:r>
              <a:rPr lang="zh-CN" altLang="en-US" sz="3600" dirty="0" smtClean="0"/>
              <a:t>与哥林多前书第一章</a:t>
            </a:r>
            <a:r>
              <a:rPr lang="en-US" sz="3600" dirty="0" smtClean="0"/>
              <a:t>1</a:t>
            </a:r>
            <a:r>
              <a:rPr lang="zh-CN" altLang="en-US" sz="3600" dirty="0"/>
              <a:t>或者罗马书</a:t>
            </a:r>
            <a:r>
              <a:rPr lang="en-US" sz="3600" dirty="0"/>
              <a:t>1</a:t>
            </a:r>
            <a:r>
              <a:rPr lang="zh-CN" altLang="en-US" sz="3600" dirty="0"/>
              <a:t>：</a:t>
            </a:r>
            <a:r>
              <a:rPr lang="en-US" sz="3600" dirty="0"/>
              <a:t>18-21</a:t>
            </a:r>
            <a:r>
              <a:rPr lang="zh-CN" altLang="en-US" sz="3600" dirty="0"/>
              <a:t>相冲突</a:t>
            </a:r>
            <a:r>
              <a:rPr lang="zh-CN" altLang="en-US" sz="3600" dirty="0" smtClean="0"/>
              <a:t>。因为在</a:t>
            </a:r>
            <a:r>
              <a:rPr lang="zh-CN" altLang="en-US" sz="3600" dirty="0"/>
              <a:t>这两处，</a:t>
            </a:r>
            <a:r>
              <a:rPr lang="zh-CN" altLang="en-US" sz="3600" dirty="0">
                <a:solidFill>
                  <a:srgbClr val="FFFF00"/>
                </a:solidFill>
              </a:rPr>
              <a:t>保罗都确定的说基督信仰是理性的</a:t>
            </a:r>
            <a:r>
              <a:rPr lang="zh-CN" altLang="en-US" sz="3600" dirty="0" smtClean="0"/>
              <a:t>。</a:t>
            </a:r>
            <a:endParaRPr lang="en-US" sz="3600"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2241175789"/>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23</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lvl="0" indent="-571500" algn="l">
              <a:buFont typeface="Courier New" panose="02070309020205020404" pitchFamily="49" charset="0"/>
              <a:buChar char="o"/>
            </a:pPr>
            <a:r>
              <a:rPr lang="zh-CN" altLang="en-US" sz="3600" dirty="0" smtClean="0"/>
              <a:t>证据</a:t>
            </a:r>
            <a:r>
              <a:rPr lang="en-US" altLang="zh-CN" sz="3600" dirty="0" smtClean="0"/>
              <a:t>a</a:t>
            </a:r>
            <a:r>
              <a:rPr lang="zh-CN" altLang="en-US" sz="3600" dirty="0" smtClean="0"/>
              <a:t>：保罗分析人在神前有罪的原因：</a:t>
            </a:r>
            <a:r>
              <a:rPr lang="zh-CN" altLang="en-US" sz="3600" dirty="0"/>
              <a:t>不是因为人们的不道德，而是人们在思想中犯了不可原谅的错误。</a:t>
            </a:r>
            <a:endParaRPr lang="en-US" sz="3600"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3817006530"/>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24</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lvl="0" indent="-571500" algn="l">
              <a:buFont typeface="Courier New" panose="02070309020205020404" pitchFamily="49" charset="0"/>
              <a:buChar char="o"/>
            </a:pPr>
            <a:r>
              <a:rPr lang="zh-CN" altLang="en-US" sz="3600" dirty="0" smtClean="0"/>
              <a:t>证据</a:t>
            </a:r>
            <a:r>
              <a:rPr lang="en-US" altLang="zh-CN" sz="3600" dirty="0"/>
              <a:t>b</a:t>
            </a:r>
            <a:r>
              <a:rPr lang="zh-CN" altLang="en-US" sz="3600" dirty="0" smtClean="0"/>
              <a:t>：保罗在罗马书</a:t>
            </a:r>
            <a:r>
              <a:rPr lang="en-US" altLang="zh-CN" sz="3600" dirty="0" smtClean="0"/>
              <a:t>1-5</a:t>
            </a:r>
            <a:r>
              <a:rPr lang="zh-CN" altLang="en-US" sz="3600" dirty="0" smtClean="0"/>
              <a:t>章中，一</a:t>
            </a:r>
            <a:r>
              <a:rPr lang="zh-CN" altLang="en-US" sz="3600" dirty="0"/>
              <a:t>步一步</a:t>
            </a:r>
            <a:r>
              <a:rPr lang="zh-CN" altLang="en-US" sz="3600" dirty="0" smtClean="0"/>
              <a:t>的有条理有</a:t>
            </a:r>
            <a:r>
              <a:rPr lang="zh-CN" altLang="en-US" sz="3600" dirty="0"/>
              <a:t>逻辑的铺设了基督信仰的系统。</a:t>
            </a:r>
            <a:endParaRPr lang="en-US" sz="3600"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54420569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25</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lvl="0" indent="-571500" algn="l">
              <a:buFont typeface="Courier New" panose="02070309020205020404" pitchFamily="49" charset="0"/>
              <a:buChar char="o"/>
            </a:pPr>
            <a:r>
              <a:rPr lang="zh-CN" altLang="en-US" sz="3600" dirty="0" smtClean="0"/>
              <a:t>证据</a:t>
            </a:r>
            <a:r>
              <a:rPr lang="en-US" altLang="zh-CN" sz="3600" dirty="0" smtClean="0"/>
              <a:t>c</a:t>
            </a:r>
            <a:r>
              <a:rPr lang="zh-CN" altLang="en-US" sz="3600" dirty="0" smtClean="0"/>
              <a:t>：</a:t>
            </a:r>
            <a:r>
              <a:rPr lang="zh-CN" altLang="en-US" sz="3600" dirty="0"/>
              <a:t>即使在哥林多前书</a:t>
            </a:r>
            <a:r>
              <a:rPr lang="en-US" sz="3600" dirty="0"/>
              <a:t>12-14</a:t>
            </a:r>
            <a:r>
              <a:rPr lang="zh-CN" altLang="en-US" sz="3600" dirty="0"/>
              <a:t>章，当探讨圣灵的恩赐时，保罗仍然强调在教会中进行交流时要使用</a:t>
            </a:r>
            <a:r>
              <a:rPr lang="zh-CN" altLang="en-US" sz="3600" dirty="0">
                <a:solidFill>
                  <a:srgbClr val="FFFF00"/>
                </a:solidFill>
              </a:rPr>
              <a:t>能够被理解的</a:t>
            </a:r>
            <a:r>
              <a:rPr lang="zh-CN" altLang="en-US" sz="3600" dirty="0"/>
              <a:t>言语。（哥林多前书</a:t>
            </a:r>
            <a:r>
              <a:rPr lang="en-US" sz="3600" dirty="0"/>
              <a:t>14</a:t>
            </a:r>
            <a:r>
              <a:rPr lang="zh-CN" altLang="en-US" sz="3600" dirty="0"/>
              <a:t>：</a:t>
            </a:r>
            <a:r>
              <a:rPr lang="en-US" sz="3600" dirty="0"/>
              <a:t>8-9</a:t>
            </a:r>
            <a:r>
              <a:rPr lang="zh-CN" altLang="en-US" sz="3600" dirty="0" smtClean="0"/>
              <a:t>）。</a:t>
            </a:r>
            <a:endParaRPr lang="en-US" altLang="zh-CN" sz="3600" dirty="0" smtClean="0"/>
          </a:p>
          <a:p>
            <a:pPr marL="571500" lvl="0" indent="-571500" algn="l">
              <a:buFont typeface="Courier New" panose="02070309020205020404" pitchFamily="49" charset="0"/>
              <a:buChar char="o"/>
            </a:pPr>
            <a:endParaRPr lang="en-US" altLang="zh-CN" sz="3600" dirty="0" smtClean="0"/>
          </a:p>
          <a:p>
            <a:pPr marL="571500" lvl="0" indent="-571500" algn="l">
              <a:buFont typeface="Arial" panose="020B0604020202020204" pitchFamily="34" charset="0"/>
              <a:buChar char="•"/>
            </a:pPr>
            <a:r>
              <a:rPr lang="en-US" altLang="zh-CN" sz="3600" dirty="0" smtClean="0"/>
              <a:t>8</a:t>
            </a:r>
            <a:r>
              <a:rPr lang="zh-CN" altLang="en-US" sz="3600" dirty="0"/>
              <a:t>若吹无定的号声，谁能预备打仗呢？ </a:t>
            </a:r>
            <a:r>
              <a:rPr lang="en-US" altLang="zh-CN" sz="3600" dirty="0"/>
              <a:t>9</a:t>
            </a:r>
            <a:r>
              <a:rPr lang="zh-CN" altLang="en-US" sz="3600" dirty="0"/>
              <a:t>你们也是如此。舌头若不说</a:t>
            </a:r>
            <a:r>
              <a:rPr lang="zh-CN" altLang="en-US" sz="3600" dirty="0">
                <a:solidFill>
                  <a:srgbClr val="FFFF00"/>
                </a:solidFill>
              </a:rPr>
              <a:t>容易明白</a:t>
            </a:r>
            <a:r>
              <a:rPr lang="zh-CN" altLang="en-US" sz="3600" dirty="0"/>
              <a:t>的话，怎能知道所说的是什么呢？这就是向空说话了。</a:t>
            </a:r>
            <a:endParaRPr lang="en-US" sz="3600"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2439028084"/>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26</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indent="-571500" algn="l">
              <a:buFont typeface="Wingdings" pitchFamily="2" charset="2"/>
              <a:buChar char="v"/>
            </a:pPr>
            <a:r>
              <a:rPr lang="zh-CN" altLang="en-US" sz="3600" dirty="0" smtClean="0"/>
              <a:t>原则</a:t>
            </a:r>
            <a:r>
              <a:rPr lang="en-US" altLang="zh-CN" sz="3600" dirty="0"/>
              <a:t>2</a:t>
            </a:r>
            <a:r>
              <a:rPr lang="zh-CN" altLang="en-US" sz="3600" dirty="0" smtClean="0"/>
              <a:t>：</a:t>
            </a:r>
            <a:r>
              <a:rPr lang="zh-CN" altLang="en-US" sz="3600" dirty="0"/>
              <a:t>保罗的意思不是说福音本质上是愚蠢的</a:t>
            </a:r>
            <a:r>
              <a:rPr lang="zh-CN" altLang="en-US" sz="3600" dirty="0" smtClean="0"/>
              <a:t>。</a:t>
            </a:r>
            <a:endParaRPr lang="en-US" altLang="zh-CN" sz="3600" dirty="0" smtClean="0"/>
          </a:p>
          <a:p>
            <a:pPr algn="l"/>
            <a:endParaRPr lang="en-US" sz="3600"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1428435414"/>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27</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lvl="0" indent="-571500" algn="l">
              <a:buFont typeface="Courier New" panose="02070309020205020404" pitchFamily="49" charset="0"/>
              <a:buChar char="o"/>
            </a:pPr>
            <a:r>
              <a:rPr lang="zh-CN" altLang="en-US" sz="3600" dirty="0" smtClean="0"/>
              <a:t>证据：</a:t>
            </a:r>
            <a:r>
              <a:rPr lang="zh-CN" altLang="en-US" sz="3600" dirty="0"/>
              <a:t> 哥林</a:t>
            </a:r>
            <a:r>
              <a:rPr lang="zh-CN" altLang="en-US" sz="3600" dirty="0" smtClean="0"/>
              <a:t>多前书</a:t>
            </a:r>
            <a:r>
              <a:rPr lang="en-US" altLang="zh-CN" sz="3600" dirty="0" smtClean="0"/>
              <a:t>1</a:t>
            </a:r>
            <a:r>
              <a:rPr lang="zh-CN" altLang="en-US" sz="3600" dirty="0" smtClean="0"/>
              <a:t>：</a:t>
            </a:r>
            <a:r>
              <a:rPr lang="en-US" altLang="zh-CN" sz="3600" dirty="0" smtClean="0"/>
              <a:t>25</a:t>
            </a:r>
            <a:r>
              <a:rPr lang="zh-CN" altLang="en-US" sz="3600" dirty="0"/>
              <a:t>因上帝的愚拙总比人智慧，上帝的软弱总比人强壮。</a:t>
            </a:r>
            <a:endParaRPr lang="en-US" sz="3600"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3494908021"/>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28</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indent="-571500" algn="l">
              <a:buFont typeface="Wingdings" panose="05000000000000000000" pitchFamily="2" charset="2"/>
              <a:buChar char="ü"/>
            </a:pPr>
            <a:r>
              <a:rPr lang="zh-CN" altLang="en-US" sz="3600" dirty="0" smtClean="0"/>
              <a:t>福</a:t>
            </a:r>
            <a:r>
              <a:rPr lang="zh-CN" altLang="en-US" sz="3600" dirty="0"/>
              <a:t>音</a:t>
            </a:r>
            <a:r>
              <a:rPr lang="zh-CN" altLang="en-US" sz="3600" dirty="0" smtClean="0"/>
              <a:t>是最好的</a:t>
            </a:r>
            <a:r>
              <a:rPr lang="zh-CN" altLang="en-US" sz="3600" dirty="0"/>
              <a:t>哲</a:t>
            </a:r>
            <a:r>
              <a:rPr lang="zh-CN" altLang="en-US" sz="3600" dirty="0" smtClean="0"/>
              <a:t>学，它是神</a:t>
            </a:r>
            <a:r>
              <a:rPr lang="zh-CN" altLang="en-US" sz="3600" dirty="0"/>
              <a:t>的智</a:t>
            </a:r>
            <a:r>
              <a:rPr lang="zh-CN" altLang="en-US" sz="3600" dirty="0" smtClean="0"/>
              <a:t>慧。</a:t>
            </a:r>
            <a:endParaRPr lang="en-US" dirty="0" smtClean="0">
              <a:solidFill>
                <a:srgbClr val="FFFF00"/>
              </a:solidFill>
            </a:endParaRPr>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1098620412"/>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29</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lvl="0" indent="-571500" algn="l">
              <a:buFont typeface="Wingdings" pitchFamily="2" charset="2"/>
              <a:buChar char="v"/>
            </a:pPr>
            <a:r>
              <a:rPr lang="zh-CN" altLang="en-US" sz="3600" dirty="0" smtClean="0"/>
              <a:t>原则</a:t>
            </a:r>
            <a:r>
              <a:rPr lang="en-US" altLang="zh-CN" sz="3600" dirty="0" smtClean="0"/>
              <a:t>3</a:t>
            </a:r>
            <a:r>
              <a:rPr lang="zh-CN" altLang="en-US" sz="3600" dirty="0" smtClean="0"/>
              <a:t>：</a:t>
            </a:r>
            <a:r>
              <a:rPr lang="en-US" sz="3600" dirty="0"/>
              <a:t>“</a:t>
            </a:r>
            <a:r>
              <a:rPr lang="zh-CN" altLang="en-US" sz="3600" dirty="0"/>
              <a:t>只知道耶稣基督并他钉十字架</a:t>
            </a:r>
            <a:r>
              <a:rPr lang="en-US" sz="3600" dirty="0"/>
              <a:t>”</a:t>
            </a:r>
            <a:r>
              <a:rPr lang="zh-CN" altLang="en-US" sz="3600" dirty="0"/>
              <a:t>不能被理解为信</a:t>
            </a:r>
            <a:r>
              <a:rPr lang="zh-CN" altLang="en-US" sz="3600" dirty="0" smtClean="0"/>
              <a:t>仰的内</a:t>
            </a:r>
            <a:r>
              <a:rPr lang="zh-CN" altLang="en-US" sz="3600" dirty="0"/>
              <a:t>容很少</a:t>
            </a:r>
            <a:r>
              <a:rPr lang="zh-CN" altLang="en-US" sz="3600" dirty="0" smtClean="0"/>
              <a:t>。</a:t>
            </a:r>
            <a:endParaRPr lang="en-US" altLang="zh-CN" sz="3600" dirty="0" smtClean="0"/>
          </a:p>
          <a:p>
            <a:pPr algn="l"/>
            <a:endParaRPr lang="en-US" sz="3600"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401085971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3</a:t>
            </a:fld>
            <a:endParaRPr lang="en-US" dirty="0"/>
          </a:p>
        </p:txBody>
      </p:sp>
      <p:sp>
        <p:nvSpPr>
          <p:cNvPr id="4" name="Subtitle 3"/>
          <p:cNvSpPr>
            <a:spLocks noGrp="1"/>
          </p:cNvSpPr>
          <p:nvPr>
            <p:ph type="subTitle" sz="quarter" idx="1"/>
          </p:nvPr>
        </p:nvSpPr>
        <p:spPr>
          <a:xfrm>
            <a:off x="825134" y="385163"/>
            <a:ext cx="7488832" cy="5863237"/>
          </a:xfrm>
        </p:spPr>
        <p:txBody>
          <a:bodyPr/>
          <a:lstStyle/>
          <a:p>
            <a:r>
              <a:rPr lang="en-US" sz="3600" dirty="0" smtClean="0"/>
              <a:t>Chapter Outline</a:t>
            </a:r>
          </a:p>
          <a:p>
            <a:pPr algn="l"/>
            <a:endParaRPr lang="en-US" sz="2800" dirty="0" smtClean="0"/>
          </a:p>
          <a:p>
            <a:pPr marL="398463" indent="-398463" algn="l">
              <a:buFont typeface="+mj-lt"/>
              <a:buAutoNum type="arabicPeriod"/>
            </a:pPr>
            <a:r>
              <a:rPr lang="en-US" sz="4800" dirty="0" smtClean="0">
                <a:solidFill>
                  <a:schemeClr val="tx1">
                    <a:lumMod val="50000"/>
                  </a:schemeClr>
                </a:solidFill>
              </a:rPr>
              <a:t>Skepticism </a:t>
            </a:r>
          </a:p>
          <a:p>
            <a:pPr marL="398463" indent="-398463" algn="l">
              <a:buFont typeface="+mj-lt"/>
              <a:buAutoNum type="arabicPeriod"/>
            </a:pPr>
            <a:r>
              <a:rPr lang="en-US" sz="4800" dirty="0" smtClean="0">
                <a:solidFill>
                  <a:schemeClr val="tx1">
                    <a:lumMod val="50000"/>
                  </a:schemeClr>
                </a:solidFill>
              </a:rPr>
              <a:t>Reason Challenged</a:t>
            </a:r>
          </a:p>
          <a:p>
            <a:pPr marL="398463" indent="-398463" algn="l">
              <a:buFont typeface="+mj-lt"/>
              <a:buAutoNum type="arabicPeriod"/>
            </a:pPr>
            <a:r>
              <a:rPr lang="en-US" sz="4800" dirty="0" smtClean="0">
                <a:solidFill>
                  <a:schemeClr val="tx1">
                    <a:lumMod val="50000"/>
                  </a:schemeClr>
                </a:solidFill>
              </a:rPr>
              <a:t>The Validity of the Mind</a:t>
            </a:r>
          </a:p>
          <a:p>
            <a:pPr marL="398463" indent="-398463" algn="l">
              <a:buFont typeface="+mj-lt"/>
              <a:buAutoNum type="arabicPeriod"/>
            </a:pPr>
            <a:r>
              <a:rPr lang="en-US" sz="4800" dirty="0" smtClean="0">
                <a:solidFill>
                  <a:srgbClr val="FFFF00"/>
                </a:solidFill>
              </a:rPr>
              <a:t>Truth, Belief and Wisdom</a:t>
            </a:r>
          </a:p>
          <a:p>
            <a:pPr marL="398463" indent="-398463" algn="l">
              <a:buFont typeface="+mj-lt"/>
              <a:buAutoNum type="arabicPeriod"/>
            </a:pPr>
            <a:r>
              <a:rPr lang="en-US" sz="4800" dirty="0" smtClean="0">
                <a:solidFill>
                  <a:srgbClr val="FFFF00"/>
                </a:solidFill>
              </a:rPr>
              <a:t>The Mind and the Will</a:t>
            </a:r>
          </a:p>
        </p:txBody>
      </p:sp>
    </p:spTree>
    <p:extLst>
      <p:ext uri="{BB962C8B-B14F-4D97-AF65-F5344CB8AC3E}">
        <p14:creationId xmlns:p14="http://schemas.microsoft.com/office/powerpoint/2010/main" val="254885135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4" end="4"/>
                                            </p:txEl>
                                          </p:spTgt>
                                        </p:tgtEl>
                                        <p:attrNameLst>
                                          <p:attrName>style.visibility</p:attrName>
                                        </p:attrNameLst>
                                      </p:cBhvr>
                                      <p:to>
                                        <p:strVal val="visible"/>
                                      </p:to>
                                    </p:set>
                                    <p:animEffect transition="in" filter="fade">
                                      <p:cBhvr>
                                        <p:cTn id="14" dur="1000"/>
                                        <p:tgtEl>
                                          <p:spTgt spid="4">
                                            <p:txEl>
                                              <p:pRg st="4" end="4"/>
                                            </p:txEl>
                                          </p:spTgt>
                                        </p:tgtEl>
                                      </p:cBhvr>
                                    </p:animEffect>
                                    <p:anim calcmode="lin" valueType="num">
                                      <p:cBhvr>
                                        <p:cTn id="15"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fade">
                                      <p:cBhvr>
                                        <p:cTn id="21" dur="1000"/>
                                        <p:tgtEl>
                                          <p:spTgt spid="4">
                                            <p:txEl>
                                              <p:pRg st="5" end="5"/>
                                            </p:txEl>
                                          </p:spTgt>
                                        </p:tgtEl>
                                      </p:cBhvr>
                                    </p:animEffect>
                                    <p:anim calcmode="lin" valueType="num">
                                      <p:cBhvr>
                                        <p:cTn id="22"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1000"/>
                                        <p:tgtEl>
                                          <p:spTgt spid="4">
                                            <p:txEl>
                                              <p:pRg st="6" end="6"/>
                                            </p:txEl>
                                          </p:spTgt>
                                        </p:tgtEl>
                                      </p:cBhvr>
                                    </p:animEffect>
                                    <p:anim calcmode="lin" valueType="num">
                                      <p:cBhvr>
                                        <p:cTn id="29"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30</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lvl="0" indent="-571500" algn="l">
              <a:buFont typeface="Courier New" panose="02070309020205020404" pitchFamily="49" charset="0"/>
              <a:buChar char="o"/>
            </a:pPr>
            <a:r>
              <a:rPr lang="zh-CN" altLang="en-US" sz="3600" dirty="0" smtClean="0"/>
              <a:t>证据</a:t>
            </a:r>
            <a:r>
              <a:rPr lang="en-US" altLang="zh-CN" sz="3600" dirty="0" smtClean="0"/>
              <a:t>a</a:t>
            </a:r>
            <a:r>
              <a:rPr lang="zh-CN" altLang="en-US" sz="3600" dirty="0" smtClean="0"/>
              <a:t>：保罗</a:t>
            </a:r>
            <a:r>
              <a:rPr lang="zh-CN" altLang="en-US" sz="3600" dirty="0"/>
              <a:t>在这里</a:t>
            </a:r>
            <a:r>
              <a:rPr lang="zh-CN" altLang="en-US" sz="3600" dirty="0" smtClean="0"/>
              <a:t>对比的是一</a:t>
            </a:r>
            <a:r>
              <a:rPr lang="zh-CN" altLang="en-US" sz="3600" dirty="0"/>
              <a:t>个单独从神而来的信息</a:t>
            </a:r>
            <a:r>
              <a:rPr lang="zh-CN" altLang="en-US" sz="3600" dirty="0" smtClean="0"/>
              <a:t>和一个从</a:t>
            </a:r>
            <a:r>
              <a:rPr lang="zh-CN" altLang="en-US" sz="3600" dirty="0"/>
              <a:t>人加工衍</a:t>
            </a:r>
            <a:r>
              <a:rPr lang="zh-CN" altLang="en-US" sz="3600" dirty="0" smtClean="0"/>
              <a:t>生出来的</a:t>
            </a:r>
            <a:r>
              <a:rPr lang="zh-CN" altLang="en-US" sz="3600" dirty="0"/>
              <a:t>信</a:t>
            </a:r>
            <a:r>
              <a:rPr lang="zh-CN" altLang="en-US" sz="3600" dirty="0" smtClean="0"/>
              <a:t>息。</a:t>
            </a:r>
            <a:endParaRPr lang="en-US" sz="3600"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3241358730"/>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31</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lvl="0" indent="-571500" algn="l">
              <a:buFont typeface="Courier New" panose="02070309020205020404" pitchFamily="49" charset="0"/>
              <a:buChar char="o"/>
            </a:pPr>
            <a:r>
              <a:rPr lang="zh-CN" altLang="en-US" sz="3600" dirty="0" smtClean="0"/>
              <a:t>证据</a:t>
            </a:r>
            <a:r>
              <a:rPr lang="en-US" altLang="zh-CN" sz="3600" dirty="0"/>
              <a:t>b</a:t>
            </a:r>
            <a:r>
              <a:rPr lang="zh-CN" altLang="en-US" sz="3600" dirty="0" smtClean="0"/>
              <a:t>：</a:t>
            </a:r>
            <a:r>
              <a:rPr lang="zh-CN" altLang="en-US" sz="3600" dirty="0"/>
              <a:t>从使徒行传和他的所有书信中</a:t>
            </a:r>
            <a:r>
              <a:rPr lang="zh-CN" altLang="en-US" sz="3600" dirty="0" smtClean="0"/>
              <a:t>，</a:t>
            </a:r>
            <a:r>
              <a:rPr lang="zh-CN" altLang="en-US" sz="3600" dirty="0"/>
              <a:t>我们可以知</a:t>
            </a:r>
            <a:r>
              <a:rPr lang="zh-CN" altLang="en-US" sz="3600" dirty="0" smtClean="0"/>
              <a:t>道</a:t>
            </a:r>
            <a:r>
              <a:rPr lang="zh-CN" altLang="en-US" sz="3600" dirty="0"/>
              <a:t>保</a:t>
            </a:r>
            <a:r>
              <a:rPr lang="zh-CN" altLang="en-US" sz="3600" dirty="0" smtClean="0"/>
              <a:t>罗</a:t>
            </a:r>
            <a:r>
              <a:rPr lang="zh-CN" altLang="en-US" sz="3600" dirty="0"/>
              <a:t>并没有把圣经中其他的教导排</a:t>
            </a:r>
            <a:r>
              <a:rPr lang="zh-CN" altLang="en-US" sz="3600" dirty="0" smtClean="0"/>
              <a:t>除。</a:t>
            </a:r>
            <a:endParaRPr lang="en-US" sz="3600"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2186306069"/>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32</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231775" indent="-231775" algn="l">
              <a:buFont typeface="Arial" panose="020B0604020202020204" pitchFamily="34" charset="0"/>
              <a:buChar char="•"/>
            </a:pPr>
            <a:r>
              <a:rPr lang="zh-CN" altLang="en-US" sz="2800" dirty="0" smtClean="0"/>
              <a:t>罗马书</a:t>
            </a:r>
            <a:r>
              <a:rPr lang="en-US" altLang="zh-CN" sz="2800" dirty="0" smtClean="0"/>
              <a:t>5</a:t>
            </a:r>
            <a:r>
              <a:rPr lang="zh-CN" altLang="en-US" sz="2800" dirty="0" smtClean="0"/>
              <a:t>：</a:t>
            </a:r>
            <a:r>
              <a:rPr lang="en-US" altLang="zh-CN" sz="2800" dirty="0" smtClean="0"/>
              <a:t>12</a:t>
            </a:r>
            <a:r>
              <a:rPr lang="zh-CN" altLang="en-US" sz="2800" dirty="0" smtClean="0"/>
              <a:t>，讲述亚当和耶稣基督的关系</a:t>
            </a:r>
            <a:endParaRPr lang="en-US" sz="2800" dirty="0" smtClean="0"/>
          </a:p>
          <a:p>
            <a:pPr marL="231775" indent="-231775" algn="l">
              <a:buFont typeface="Arial" panose="020B0604020202020204" pitchFamily="34" charset="0"/>
              <a:buChar char="•"/>
            </a:pPr>
            <a:r>
              <a:rPr lang="en-US" altLang="zh-CN" sz="3600" dirty="0"/>
              <a:t>12</a:t>
            </a:r>
            <a:r>
              <a:rPr lang="zh-CN" altLang="en-US" sz="3600" dirty="0"/>
              <a:t>这就如罪是从一人入了世界，死又是从罪来的，于是死就临到众人，因为众人都犯了罪。</a:t>
            </a:r>
            <a:endParaRPr lang="en-US" sz="28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1548319527"/>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33</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231775" indent="-231775" algn="l">
              <a:buFont typeface="Arial" panose="020B0604020202020204" pitchFamily="34" charset="0"/>
              <a:buChar char="•"/>
            </a:pPr>
            <a:r>
              <a:rPr lang="zh-CN" altLang="en-US" sz="2800" dirty="0" smtClean="0"/>
              <a:t>加拉太书</a:t>
            </a:r>
            <a:r>
              <a:rPr lang="en-US" altLang="zh-CN" sz="2800" dirty="0" smtClean="0"/>
              <a:t>3</a:t>
            </a:r>
            <a:r>
              <a:rPr lang="zh-CN" altLang="en-US" sz="2800" dirty="0" smtClean="0"/>
              <a:t>：</a:t>
            </a:r>
            <a:r>
              <a:rPr lang="en-US" altLang="zh-CN" sz="2800" dirty="0" smtClean="0"/>
              <a:t>11-13</a:t>
            </a:r>
            <a:r>
              <a:rPr lang="zh-CN" altLang="en-US" sz="2800" dirty="0" smtClean="0"/>
              <a:t>，讲述耶稣基督和律法的关系</a:t>
            </a:r>
            <a:endParaRPr lang="en-US" sz="2800" dirty="0" smtClean="0"/>
          </a:p>
          <a:p>
            <a:pPr marL="231775" indent="-231775" algn="l">
              <a:buFont typeface="Arial" panose="020B0604020202020204" pitchFamily="34" charset="0"/>
              <a:buChar char="•"/>
            </a:pPr>
            <a:r>
              <a:rPr lang="zh-CN" altLang="en-US" sz="3600" dirty="0"/>
              <a:t> </a:t>
            </a:r>
            <a:r>
              <a:rPr lang="en-US" altLang="zh-CN" sz="3600" dirty="0"/>
              <a:t>11</a:t>
            </a:r>
            <a:r>
              <a:rPr lang="zh-CN" altLang="en-US" sz="3600" dirty="0"/>
              <a:t>没有一个人靠着律法在上帝面前称义，这是明显的；因为经上说：「义人必因信得生。」 </a:t>
            </a:r>
            <a:r>
              <a:rPr lang="en-US" altLang="zh-CN" sz="3600" dirty="0"/>
              <a:t>12</a:t>
            </a:r>
            <a:r>
              <a:rPr lang="zh-CN" altLang="en-US" sz="3600" dirty="0"/>
              <a:t>律法原不本乎信，只说：「行这些事的，就必因此活着。」 </a:t>
            </a:r>
            <a:r>
              <a:rPr lang="en-US" altLang="zh-CN" sz="3600" dirty="0"/>
              <a:t>13</a:t>
            </a:r>
            <a:r>
              <a:rPr lang="zh-CN" altLang="en-US" sz="3600" dirty="0"/>
              <a:t>基督既为我们受了咒诅，就赎出我们脱离律法的咒诅；因为经上记着：「凡挂在木头上都是被咒诅的。」 </a:t>
            </a:r>
            <a:endParaRPr lang="en-US" sz="28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843097854"/>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34</a:t>
            </a:fld>
            <a:endParaRPr lang="en-US"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
        <p:nvSpPr>
          <p:cNvPr id="5" name="TextBox 4"/>
          <p:cNvSpPr txBox="1"/>
          <p:nvPr/>
        </p:nvSpPr>
        <p:spPr>
          <a:xfrm>
            <a:off x="431540" y="1428749"/>
            <a:ext cx="8255260" cy="369332"/>
          </a:xfrm>
          <a:prstGeom prst="rect">
            <a:avLst/>
          </a:prstGeom>
          <a:noFill/>
        </p:spPr>
        <p:txBody>
          <a:bodyPr wrap="square" rtlCol="0">
            <a:spAutoFit/>
          </a:bodyPr>
          <a:lstStyle/>
          <a:p>
            <a:r>
              <a:rPr lang="en-US" dirty="0" smtClean="0"/>
              <a:t>Link</a:t>
            </a:r>
            <a:r>
              <a:rPr lang="en-US" dirty="0"/>
              <a:t>: </a:t>
            </a:r>
            <a:r>
              <a:rPr lang="en-US" dirty="0">
                <a:hlinkClick r:id="rId3"/>
              </a:rPr>
              <a:t>http://www.madisonccc.org/resources/WhatIsBibleAboutCHN.mp4</a:t>
            </a:r>
            <a:endParaRPr lang="en-US" dirty="0"/>
          </a:p>
        </p:txBody>
      </p:sp>
    </p:spTree>
    <p:extLst>
      <p:ext uri="{BB962C8B-B14F-4D97-AF65-F5344CB8AC3E}">
        <p14:creationId xmlns:p14="http://schemas.microsoft.com/office/powerpoint/2010/main" val="2353284883"/>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35</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indent="-571500" algn="l">
              <a:buFont typeface="Wingdings" panose="05000000000000000000" pitchFamily="2" charset="2"/>
              <a:buChar char="ü"/>
            </a:pPr>
            <a:r>
              <a:rPr lang="zh-CN" altLang="en-US" dirty="0" smtClean="0"/>
              <a:t>保罗的意思是耶稣基督是整本圣经的</a:t>
            </a:r>
            <a:r>
              <a:rPr lang="zh-CN" altLang="en-US" dirty="0" smtClean="0">
                <a:solidFill>
                  <a:srgbClr val="FFFF00"/>
                </a:solidFill>
              </a:rPr>
              <a:t>核心</a:t>
            </a:r>
            <a:r>
              <a:rPr lang="zh-CN" altLang="en-US" dirty="0" smtClean="0"/>
              <a:t>，是神的全部启示的</a:t>
            </a:r>
            <a:r>
              <a:rPr lang="zh-CN" altLang="en-US" dirty="0" smtClean="0">
                <a:solidFill>
                  <a:srgbClr val="FFFF00"/>
                </a:solidFill>
              </a:rPr>
              <a:t>焦点部分</a:t>
            </a:r>
            <a:r>
              <a:rPr lang="zh-CN" altLang="en-US" dirty="0" smtClean="0"/>
              <a:t>。</a:t>
            </a:r>
            <a:endParaRPr lang="en-US"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3912612990"/>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36</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lvl="0" indent="-571500" algn="l">
              <a:buFont typeface="Courier New" panose="02070309020205020404" pitchFamily="49" charset="0"/>
              <a:buChar char="o"/>
            </a:pPr>
            <a:r>
              <a:rPr lang="zh-CN" altLang="en-US" sz="3600" dirty="0" smtClean="0"/>
              <a:t>证据</a:t>
            </a:r>
            <a:r>
              <a:rPr lang="en-US" altLang="zh-CN" sz="3600" dirty="0" smtClean="0"/>
              <a:t>c</a:t>
            </a:r>
            <a:r>
              <a:rPr lang="zh-CN" altLang="en-US" sz="3600" dirty="0" smtClean="0"/>
              <a:t>：保罗在对比福音的大能和人靠自己的智慧的演讲技巧。</a:t>
            </a:r>
            <a:endParaRPr lang="en-US" altLang="zh-CN" sz="36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1556192621"/>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37</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231775" indent="-231775" algn="l">
              <a:buFont typeface="Arial" panose="020B0604020202020204" pitchFamily="34" charset="0"/>
              <a:buChar char="•"/>
            </a:pPr>
            <a:r>
              <a:rPr lang="zh-CN" altLang="en-US" sz="2800" dirty="0" smtClean="0"/>
              <a:t>哥林多后书</a:t>
            </a:r>
            <a:r>
              <a:rPr lang="en-US" altLang="zh-CN" sz="2800" dirty="0" smtClean="0"/>
              <a:t>11</a:t>
            </a:r>
            <a:r>
              <a:rPr lang="zh-CN" altLang="en-US" sz="2800" dirty="0" smtClean="0"/>
              <a:t>：</a:t>
            </a:r>
            <a:r>
              <a:rPr lang="en-US" altLang="zh-CN" sz="2800" dirty="0" smtClean="0"/>
              <a:t>6</a:t>
            </a:r>
            <a:endParaRPr lang="en-US" sz="2800" dirty="0" smtClean="0"/>
          </a:p>
          <a:p>
            <a:pPr marL="231775" indent="-231775" algn="l">
              <a:buFont typeface="Arial" panose="020B0604020202020204" pitchFamily="34" charset="0"/>
              <a:buChar char="•"/>
            </a:pPr>
            <a:r>
              <a:rPr lang="en-US" altLang="zh-CN" sz="3600" dirty="0" smtClean="0"/>
              <a:t>6</a:t>
            </a:r>
            <a:r>
              <a:rPr lang="zh-CN" altLang="en-US" sz="3600" dirty="0"/>
              <a:t>我的言语虽然粗俗，我的知识却不粗俗。这是我们在凡事上向你们众人显明出来的。</a:t>
            </a:r>
            <a:r>
              <a:rPr lang="zh-CN" altLang="en-US" sz="3600" dirty="0" smtClean="0"/>
              <a:t> </a:t>
            </a:r>
            <a:endParaRPr lang="en-US" sz="28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2211774387"/>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38</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lvl="1" indent="-571500">
              <a:buClr>
                <a:schemeClr val="hlink"/>
              </a:buClr>
              <a:buFont typeface="Wingdings" pitchFamily="2" charset="2"/>
              <a:buChar char="ü"/>
            </a:pPr>
            <a:r>
              <a:rPr lang="zh-CN" altLang="en-US" dirty="0" smtClean="0"/>
              <a:t>保</a:t>
            </a:r>
            <a:r>
              <a:rPr lang="zh-CN" altLang="en-US" dirty="0"/>
              <a:t>罗所传讲的福音是神的旨意，包</a:t>
            </a:r>
            <a:r>
              <a:rPr lang="zh-CN" altLang="en-US" dirty="0" smtClean="0"/>
              <a:t>括：</a:t>
            </a:r>
            <a:endParaRPr lang="en-US" altLang="zh-CN" dirty="0" smtClean="0"/>
          </a:p>
          <a:p>
            <a:pPr marL="971550" lvl="2" indent="-571500">
              <a:buClr>
                <a:schemeClr val="hlink"/>
              </a:buClr>
              <a:buFont typeface="Wingdings" pitchFamily="2" charset="2"/>
              <a:buChar char="ü"/>
            </a:pPr>
            <a:r>
              <a:rPr lang="zh-CN" altLang="en-US" dirty="0" smtClean="0"/>
              <a:t>神</a:t>
            </a:r>
            <a:r>
              <a:rPr lang="zh-CN" altLang="en-US" dirty="0"/>
              <a:t>的位</a:t>
            </a:r>
            <a:r>
              <a:rPr lang="zh-CN" altLang="en-US" dirty="0" smtClean="0"/>
              <a:t>格</a:t>
            </a:r>
            <a:endParaRPr lang="en-US" altLang="zh-CN" dirty="0" smtClean="0"/>
          </a:p>
          <a:p>
            <a:pPr marL="971550" lvl="2" indent="-571500">
              <a:buClr>
                <a:schemeClr val="hlink"/>
              </a:buClr>
              <a:buFont typeface="Wingdings" pitchFamily="2" charset="2"/>
              <a:buChar char="ü"/>
            </a:pPr>
            <a:r>
              <a:rPr lang="zh-CN" altLang="en-US" dirty="0" smtClean="0"/>
              <a:t>创</a:t>
            </a:r>
            <a:r>
              <a:rPr lang="zh-CN" altLang="en-US" dirty="0"/>
              <a:t>造，堕</a:t>
            </a:r>
            <a:r>
              <a:rPr lang="zh-CN" altLang="en-US" dirty="0" smtClean="0"/>
              <a:t>落</a:t>
            </a:r>
            <a:endParaRPr lang="en-US" altLang="zh-CN" dirty="0" smtClean="0"/>
          </a:p>
          <a:p>
            <a:pPr marL="971550" lvl="2" indent="-571500">
              <a:buClr>
                <a:schemeClr val="hlink"/>
              </a:buClr>
              <a:buFont typeface="Wingdings" pitchFamily="2" charset="2"/>
              <a:buChar char="ü"/>
            </a:pPr>
            <a:r>
              <a:rPr lang="zh-CN" altLang="en-US" dirty="0" smtClean="0"/>
              <a:t>旧</a:t>
            </a:r>
            <a:r>
              <a:rPr lang="zh-CN" altLang="en-US" dirty="0"/>
              <a:t>约中的历史事</a:t>
            </a:r>
            <a:r>
              <a:rPr lang="zh-CN" altLang="en-US" dirty="0" smtClean="0"/>
              <a:t>实</a:t>
            </a:r>
            <a:endParaRPr lang="en-US" altLang="zh-CN" dirty="0" smtClean="0"/>
          </a:p>
          <a:p>
            <a:pPr marL="971550" lvl="2" indent="-571500">
              <a:buClr>
                <a:schemeClr val="hlink"/>
              </a:buClr>
              <a:buFont typeface="Wingdings" pitchFamily="2" charset="2"/>
              <a:buChar char="ü"/>
            </a:pPr>
            <a:r>
              <a:rPr lang="zh-CN" altLang="en-US" dirty="0" smtClean="0"/>
              <a:t>肉</a:t>
            </a:r>
            <a:r>
              <a:rPr lang="zh-CN" altLang="en-US" dirty="0"/>
              <a:t>身成</a:t>
            </a:r>
            <a:r>
              <a:rPr lang="zh-CN" altLang="en-US" dirty="0" smtClean="0"/>
              <a:t>圣</a:t>
            </a:r>
            <a:endParaRPr lang="en-US" altLang="zh-CN" dirty="0" smtClean="0"/>
          </a:p>
          <a:p>
            <a:pPr marL="971550" lvl="2" indent="-571500">
              <a:buClr>
                <a:schemeClr val="hlink"/>
              </a:buClr>
              <a:buFont typeface="Wingdings" pitchFamily="2" charset="2"/>
              <a:buChar char="ü"/>
            </a:pPr>
            <a:r>
              <a:rPr lang="zh-CN" altLang="en-US" dirty="0" smtClean="0"/>
              <a:t>生</a:t>
            </a:r>
            <a:r>
              <a:rPr lang="zh-CN" altLang="en-US" dirty="0"/>
              <a:t>命，死亡和三位一体真神第二位的死后重</a:t>
            </a:r>
            <a:r>
              <a:rPr lang="zh-CN" altLang="en-US" dirty="0" smtClean="0"/>
              <a:t>生</a:t>
            </a:r>
            <a:endParaRPr lang="en-US" altLang="zh-CN" dirty="0" smtClean="0"/>
          </a:p>
          <a:p>
            <a:pPr marL="971550" lvl="2" indent="-571500">
              <a:buClr>
                <a:schemeClr val="hlink"/>
              </a:buClr>
              <a:buFont typeface="Wingdings" pitchFamily="2" charset="2"/>
              <a:buChar char="ü"/>
            </a:pPr>
            <a:r>
              <a:rPr lang="zh-CN" altLang="en-US" dirty="0" smtClean="0"/>
              <a:t>基</a:t>
            </a:r>
            <a:r>
              <a:rPr lang="zh-CN" altLang="en-US" dirty="0"/>
              <a:t>督再</a:t>
            </a:r>
            <a:r>
              <a:rPr lang="zh-CN" altLang="en-US" dirty="0" smtClean="0"/>
              <a:t>来</a:t>
            </a:r>
            <a:endParaRPr lang="en-US" altLang="zh-CN" dirty="0" smtClean="0"/>
          </a:p>
          <a:p>
            <a:pPr marL="971550" lvl="2" indent="-571500">
              <a:buClr>
                <a:schemeClr val="hlink"/>
              </a:buClr>
              <a:buFont typeface="Wingdings" pitchFamily="2" charset="2"/>
              <a:buChar char="ü"/>
            </a:pPr>
            <a:r>
              <a:rPr lang="zh-CN" altLang="en-US" dirty="0" smtClean="0"/>
              <a:t>身</a:t>
            </a:r>
            <a:r>
              <a:rPr lang="zh-CN" altLang="en-US" dirty="0"/>
              <a:t>体复</a:t>
            </a:r>
            <a:r>
              <a:rPr lang="zh-CN" altLang="en-US" dirty="0" smtClean="0"/>
              <a:t>活</a:t>
            </a:r>
            <a:endParaRPr lang="en-US" altLang="zh-CN" dirty="0" smtClean="0"/>
          </a:p>
          <a:p>
            <a:pPr marL="971550" lvl="2" indent="-571500">
              <a:buClr>
                <a:schemeClr val="hlink"/>
              </a:buClr>
              <a:buFont typeface="Wingdings" pitchFamily="2" charset="2"/>
              <a:buChar char="ü"/>
            </a:pPr>
            <a:r>
              <a:rPr lang="zh-CN" altLang="en-US" dirty="0" smtClean="0"/>
              <a:t>最</a:t>
            </a:r>
            <a:r>
              <a:rPr lang="zh-CN" altLang="en-US" dirty="0"/>
              <a:t>后审判</a:t>
            </a:r>
            <a:r>
              <a:rPr lang="zh-CN" altLang="en-US" dirty="0" smtClean="0"/>
              <a:t>。</a:t>
            </a:r>
            <a:endParaRPr lang="en-US" dirty="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1582193912"/>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Content Placeholder 2"/>
          <p:cNvSpPr>
            <a:spLocks noGrp="1"/>
          </p:cNvSpPr>
          <p:nvPr>
            <p:ph idx="1"/>
          </p:nvPr>
        </p:nvSpPr>
        <p:spPr>
          <a:xfrm>
            <a:off x="0" y="2852936"/>
            <a:ext cx="9144000" cy="1371600"/>
          </a:xfrm>
        </p:spPr>
        <p:txBody>
          <a:bodyPr/>
          <a:lstStyle/>
          <a:p>
            <a:pPr marL="0" indent="0" algn="ctr">
              <a:buNone/>
            </a:pPr>
            <a:r>
              <a:rPr lang="en-US" sz="6000" dirty="0" smtClean="0">
                <a:solidFill>
                  <a:srgbClr val="FFFF00"/>
                </a:solidFill>
              </a:rPr>
              <a:t>The Mind and the Will</a:t>
            </a:r>
            <a:endParaRPr lang="en-US" sz="6000" dirty="0">
              <a:solidFill>
                <a:srgbClr val="FFFF00"/>
              </a:solidFill>
            </a:endParaRPr>
          </a:p>
        </p:txBody>
      </p:sp>
    </p:spTree>
    <p:extLst>
      <p:ext uri="{BB962C8B-B14F-4D97-AF65-F5344CB8AC3E}">
        <p14:creationId xmlns:p14="http://schemas.microsoft.com/office/powerpoint/2010/main" val="35750733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Content Placeholder 2"/>
          <p:cNvSpPr>
            <a:spLocks noGrp="1"/>
          </p:cNvSpPr>
          <p:nvPr>
            <p:ph idx="1"/>
          </p:nvPr>
        </p:nvSpPr>
        <p:spPr>
          <a:xfrm>
            <a:off x="0" y="2852936"/>
            <a:ext cx="9144000" cy="1371600"/>
          </a:xfrm>
        </p:spPr>
        <p:txBody>
          <a:bodyPr/>
          <a:lstStyle/>
          <a:p>
            <a:pPr marL="0" indent="0" algn="ctr">
              <a:buNone/>
            </a:pPr>
            <a:r>
              <a:rPr lang="en-US" sz="6000" dirty="0">
                <a:solidFill>
                  <a:srgbClr val="FFFF00"/>
                </a:solidFill>
              </a:rPr>
              <a:t>Truth, Belief and </a:t>
            </a:r>
            <a:r>
              <a:rPr lang="en-US" sz="6000" dirty="0" smtClean="0">
                <a:solidFill>
                  <a:srgbClr val="FFFF00"/>
                </a:solidFill>
              </a:rPr>
              <a:t>Wisdom</a:t>
            </a:r>
            <a:endParaRPr lang="en-US" sz="6000" dirty="0">
              <a:solidFill>
                <a:srgbClr val="FFFF00"/>
              </a:solidFill>
            </a:endParaRPr>
          </a:p>
        </p:txBody>
      </p:sp>
    </p:spTree>
    <p:extLst>
      <p:ext uri="{BB962C8B-B14F-4D97-AF65-F5344CB8AC3E}">
        <p14:creationId xmlns:p14="http://schemas.microsoft.com/office/powerpoint/2010/main" val="213487357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40</a:t>
            </a:fld>
            <a:endParaRPr lang="en-US" dirty="0"/>
          </a:p>
        </p:txBody>
      </p:sp>
      <p:sp>
        <p:nvSpPr>
          <p:cNvPr id="4" name="Subtitle 3"/>
          <p:cNvSpPr>
            <a:spLocks noGrp="1"/>
          </p:cNvSpPr>
          <p:nvPr>
            <p:ph type="subTitle" sz="quarter" idx="1"/>
          </p:nvPr>
        </p:nvSpPr>
        <p:spPr>
          <a:xfrm>
            <a:off x="431540" y="2096852"/>
            <a:ext cx="8280920" cy="4644516"/>
          </a:xfrm>
        </p:spPr>
        <p:txBody>
          <a:bodyPr/>
          <a:lstStyle/>
          <a:p>
            <a:pPr marL="742950" indent="-742950" algn="l">
              <a:buFont typeface="+mj-lt"/>
              <a:buAutoNum type="arabicPeriod"/>
            </a:pPr>
            <a:r>
              <a:rPr lang="zh-CN" altLang="en-US" sz="4400" dirty="0"/>
              <a:t>主观上是否</a:t>
            </a:r>
            <a:r>
              <a:rPr lang="zh-CN" altLang="en-US" sz="4400" dirty="0">
                <a:solidFill>
                  <a:srgbClr val="FFFF00"/>
                </a:solidFill>
              </a:rPr>
              <a:t>愿意</a:t>
            </a:r>
            <a:r>
              <a:rPr lang="zh-CN" altLang="en-US" sz="4400" dirty="0"/>
              <a:t>接受神所默示的真理与能否理解这些真</a:t>
            </a:r>
            <a:r>
              <a:rPr lang="zh-CN" altLang="en-US" sz="4400" dirty="0" smtClean="0"/>
              <a:t>理有很大关系</a:t>
            </a:r>
            <a:endParaRPr lang="en-US" sz="4400" dirty="0" smtClean="0"/>
          </a:p>
        </p:txBody>
      </p:sp>
      <p:sp>
        <p:nvSpPr>
          <p:cNvPr id="3" name="Rectangle 2"/>
          <p:cNvSpPr/>
          <p:nvPr/>
        </p:nvSpPr>
        <p:spPr>
          <a:xfrm>
            <a:off x="431540" y="224644"/>
            <a:ext cx="8280920" cy="769441"/>
          </a:xfrm>
          <a:prstGeom prst="rect">
            <a:avLst/>
          </a:prstGeom>
        </p:spPr>
        <p:txBody>
          <a:bodyPr wrap="square">
            <a:spAutoFit/>
          </a:bodyPr>
          <a:lstStyle/>
          <a:p>
            <a:pPr algn="ctr"/>
            <a:r>
              <a:rPr lang="en-US" sz="4400" dirty="0">
                <a:solidFill>
                  <a:srgbClr val="FFFF00"/>
                </a:solidFill>
              </a:rPr>
              <a:t>The Mind and the Will</a:t>
            </a:r>
          </a:p>
        </p:txBody>
      </p:sp>
    </p:spTree>
    <p:extLst>
      <p:ext uri="{BB962C8B-B14F-4D97-AF65-F5344CB8AC3E}">
        <p14:creationId xmlns:p14="http://schemas.microsoft.com/office/powerpoint/2010/main" val="891504192"/>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41</a:t>
            </a:fld>
            <a:endParaRPr lang="en-US" dirty="0"/>
          </a:p>
        </p:txBody>
      </p:sp>
      <p:sp>
        <p:nvSpPr>
          <p:cNvPr id="4" name="Subtitle 3"/>
          <p:cNvSpPr>
            <a:spLocks noGrp="1"/>
          </p:cNvSpPr>
          <p:nvPr>
            <p:ph type="subTitle" sz="quarter" idx="1"/>
          </p:nvPr>
        </p:nvSpPr>
        <p:spPr>
          <a:xfrm>
            <a:off x="431540" y="2096852"/>
            <a:ext cx="8280920" cy="4644516"/>
          </a:xfrm>
        </p:spPr>
        <p:txBody>
          <a:bodyPr/>
          <a:lstStyle/>
          <a:p>
            <a:pPr marL="742950" indent="-742950" algn="l">
              <a:buFont typeface="+mj-lt"/>
              <a:buAutoNum type="arabicPeriod" startAt="2"/>
            </a:pPr>
            <a:r>
              <a:rPr lang="zh-CN" altLang="en-US" sz="4400" dirty="0" smtClean="0"/>
              <a:t>这不意味着我们可以观察一个人是否有意愿而决定自己是否努力向他传福音。</a:t>
            </a:r>
            <a:endParaRPr lang="en-US" sz="4400" dirty="0" smtClean="0"/>
          </a:p>
        </p:txBody>
      </p:sp>
      <p:sp>
        <p:nvSpPr>
          <p:cNvPr id="3" name="Rectangle 2"/>
          <p:cNvSpPr/>
          <p:nvPr/>
        </p:nvSpPr>
        <p:spPr>
          <a:xfrm>
            <a:off x="431540" y="224644"/>
            <a:ext cx="8280920" cy="769441"/>
          </a:xfrm>
          <a:prstGeom prst="rect">
            <a:avLst/>
          </a:prstGeom>
        </p:spPr>
        <p:txBody>
          <a:bodyPr wrap="square">
            <a:spAutoFit/>
          </a:bodyPr>
          <a:lstStyle/>
          <a:p>
            <a:pPr algn="ctr"/>
            <a:r>
              <a:rPr lang="en-US" sz="4400" dirty="0">
                <a:solidFill>
                  <a:srgbClr val="FFFF00"/>
                </a:solidFill>
              </a:rPr>
              <a:t>The Mind and the Will</a:t>
            </a:r>
          </a:p>
        </p:txBody>
      </p:sp>
    </p:spTree>
    <p:extLst>
      <p:ext uri="{BB962C8B-B14F-4D97-AF65-F5344CB8AC3E}">
        <p14:creationId xmlns:p14="http://schemas.microsoft.com/office/powerpoint/2010/main" val="3478173957"/>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42</a:t>
            </a:fld>
            <a:endParaRPr lang="en-US" dirty="0"/>
          </a:p>
        </p:txBody>
      </p:sp>
      <p:sp>
        <p:nvSpPr>
          <p:cNvPr id="4" name="Subtitle 3"/>
          <p:cNvSpPr>
            <a:spLocks noGrp="1"/>
          </p:cNvSpPr>
          <p:nvPr>
            <p:ph type="subTitle" sz="quarter" idx="1"/>
          </p:nvPr>
        </p:nvSpPr>
        <p:spPr>
          <a:xfrm>
            <a:off x="431540" y="2096852"/>
            <a:ext cx="8280920" cy="4644516"/>
          </a:xfrm>
        </p:spPr>
        <p:txBody>
          <a:bodyPr/>
          <a:lstStyle/>
          <a:p>
            <a:pPr marL="742950" indent="-742950" algn="l">
              <a:buFont typeface="+mj-lt"/>
              <a:buAutoNum type="arabicPeriod" startAt="3"/>
            </a:pPr>
            <a:r>
              <a:rPr lang="zh-CN" altLang="en-US" sz="4400" dirty="0" smtClean="0"/>
              <a:t>之前讲到的关于哥林多前书</a:t>
            </a:r>
            <a:r>
              <a:rPr lang="en-US" altLang="zh-CN" sz="4400" dirty="0" smtClean="0"/>
              <a:t>1-2</a:t>
            </a:r>
            <a:r>
              <a:rPr lang="zh-CN" altLang="en-US" sz="4400" dirty="0" smtClean="0"/>
              <a:t>章的错误观点影响了很多福音派基督徒。</a:t>
            </a:r>
            <a:endParaRPr lang="en-US" sz="4400" dirty="0" smtClean="0"/>
          </a:p>
        </p:txBody>
      </p:sp>
      <p:sp>
        <p:nvSpPr>
          <p:cNvPr id="3" name="Rectangle 2"/>
          <p:cNvSpPr/>
          <p:nvPr/>
        </p:nvSpPr>
        <p:spPr>
          <a:xfrm>
            <a:off x="431540" y="224644"/>
            <a:ext cx="8280920" cy="769441"/>
          </a:xfrm>
          <a:prstGeom prst="rect">
            <a:avLst/>
          </a:prstGeom>
        </p:spPr>
        <p:txBody>
          <a:bodyPr wrap="square">
            <a:spAutoFit/>
          </a:bodyPr>
          <a:lstStyle/>
          <a:p>
            <a:pPr algn="ctr"/>
            <a:r>
              <a:rPr lang="en-US" sz="4400" dirty="0">
                <a:solidFill>
                  <a:srgbClr val="FFFF00"/>
                </a:solidFill>
              </a:rPr>
              <a:t>The Mind and the Will</a:t>
            </a:r>
          </a:p>
        </p:txBody>
      </p:sp>
    </p:spTree>
    <p:extLst>
      <p:ext uri="{BB962C8B-B14F-4D97-AF65-F5344CB8AC3E}">
        <p14:creationId xmlns:p14="http://schemas.microsoft.com/office/powerpoint/2010/main" val="2219837508"/>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43</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lvl="0" indent="-571500" algn="l">
              <a:buFont typeface="Wingdings" pitchFamily="2" charset="2"/>
              <a:buChar char="v"/>
            </a:pPr>
            <a:r>
              <a:rPr lang="zh-CN" altLang="en-US" sz="3600" dirty="0" smtClean="0"/>
              <a:t>导致人们把福音简单的总结为</a:t>
            </a:r>
            <a:r>
              <a:rPr lang="en-US" altLang="zh-CN" sz="3600" dirty="0" smtClean="0"/>
              <a:t>ABC</a:t>
            </a:r>
            <a:r>
              <a:rPr lang="zh-CN" altLang="en-US" sz="3600" dirty="0" smtClean="0"/>
              <a:t>公式：</a:t>
            </a:r>
            <a:endParaRPr lang="en-US" altLang="zh-CN" sz="3600" dirty="0" smtClean="0"/>
          </a:p>
          <a:p>
            <a:pPr marL="1314450" lvl="1" indent="-571500">
              <a:buFont typeface="Wingdings" pitchFamily="2" charset="2"/>
              <a:buChar char="v"/>
            </a:pPr>
            <a:r>
              <a:rPr lang="en-US" altLang="zh-CN" dirty="0" smtClean="0"/>
              <a:t>A </a:t>
            </a:r>
            <a:r>
              <a:rPr lang="en-US" altLang="zh-CN" dirty="0" smtClean="0">
                <a:sym typeface="Wingdings" panose="05000000000000000000" pitchFamily="2" charset="2"/>
              </a:rPr>
              <a:t></a:t>
            </a:r>
            <a:r>
              <a:rPr lang="en-US" altLang="zh-CN" dirty="0" smtClean="0"/>
              <a:t> </a:t>
            </a:r>
            <a:r>
              <a:rPr lang="zh-CN" altLang="en-US" dirty="0" smtClean="0"/>
              <a:t>我们是罪人</a:t>
            </a:r>
            <a:endParaRPr lang="en-US" altLang="zh-CN" dirty="0" smtClean="0"/>
          </a:p>
          <a:p>
            <a:pPr marL="1314450" lvl="1" indent="-571500">
              <a:buFont typeface="Wingdings" pitchFamily="2" charset="2"/>
              <a:buChar char="v"/>
            </a:pPr>
            <a:r>
              <a:rPr lang="en-US" altLang="zh-CN" dirty="0" smtClean="0"/>
              <a:t>B </a:t>
            </a:r>
            <a:r>
              <a:rPr lang="en-US" altLang="zh-CN" dirty="0" smtClean="0">
                <a:sym typeface="Wingdings" panose="05000000000000000000" pitchFamily="2" charset="2"/>
              </a:rPr>
              <a:t> </a:t>
            </a:r>
            <a:r>
              <a:rPr lang="zh-CN" altLang="en-US" dirty="0" smtClean="0">
                <a:sym typeface="Wingdings" panose="05000000000000000000" pitchFamily="2" charset="2"/>
              </a:rPr>
              <a:t>耶稣基督为我们而死</a:t>
            </a:r>
            <a:endParaRPr lang="en-US" altLang="zh-CN" dirty="0" smtClean="0">
              <a:sym typeface="Wingdings" panose="05000000000000000000" pitchFamily="2" charset="2"/>
            </a:endParaRPr>
          </a:p>
          <a:p>
            <a:pPr marL="1314450" lvl="1" indent="-571500">
              <a:buFont typeface="Wingdings" pitchFamily="2" charset="2"/>
              <a:buChar char="v"/>
            </a:pPr>
            <a:r>
              <a:rPr lang="en-US" altLang="zh-CN" dirty="0" smtClean="0">
                <a:sym typeface="Wingdings" panose="05000000000000000000" pitchFamily="2" charset="2"/>
              </a:rPr>
              <a:t>C  </a:t>
            </a:r>
            <a:r>
              <a:rPr lang="zh-CN" altLang="en-US" dirty="0" smtClean="0">
                <a:sym typeface="Wingdings" panose="05000000000000000000" pitchFamily="2" charset="2"/>
              </a:rPr>
              <a:t>相信耶稣基督并回应他的必得救</a:t>
            </a:r>
            <a:endParaRPr lang="en-US" altLang="zh-CN" dirty="0" smtClean="0">
              <a:sym typeface="Wingdings" panose="05000000000000000000" pitchFamily="2" charset="2"/>
            </a:endParaRPr>
          </a:p>
          <a:p>
            <a:pPr marL="1314450" lvl="1" indent="-571500">
              <a:buFont typeface="Wingdings" pitchFamily="2" charset="2"/>
              <a:buChar char="v"/>
            </a:pPr>
            <a:endParaRPr lang="en-US" altLang="zh-CN" dirty="0">
              <a:sym typeface="Wingdings" panose="05000000000000000000" pitchFamily="2" charset="2"/>
            </a:endParaRPr>
          </a:p>
          <a:p>
            <a:pPr marL="571500" indent="-571500" algn="l">
              <a:buFont typeface="Wingdings" pitchFamily="2" charset="2"/>
              <a:buChar char="v"/>
            </a:pPr>
            <a:r>
              <a:rPr lang="zh-CN" altLang="en-US" sz="3600" dirty="0" smtClean="0">
                <a:sym typeface="Wingdings" panose="05000000000000000000" pitchFamily="2" charset="2"/>
              </a:rPr>
              <a:t>这种简化且有不讲理性的方式导致</a:t>
            </a:r>
            <a:r>
              <a:rPr lang="zh-CN" altLang="en-US" sz="3600" dirty="0" smtClean="0"/>
              <a:t>很</a:t>
            </a:r>
            <a:r>
              <a:rPr lang="zh-CN" altLang="en-US" sz="3600" dirty="0"/>
              <a:t>多本来也许会信的人厌烦</a:t>
            </a:r>
            <a:r>
              <a:rPr lang="zh-CN" altLang="en-US" sz="3600" dirty="0" smtClean="0"/>
              <a:t>而离开。</a:t>
            </a:r>
            <a:endParaRPr lang="en-US" sz="3600" dirty="0"/>
          </a:p>
          <a:p>
            <a:pPr marL="1314450" lvl="1" indent="-571500">
              <a:buFont typeface="Wingdings" pitchFamily="2" charset="2"/>
              <a:buChar char="v"/>
            </a:pPr>
            <a:endParaRPr lang="en-US" altLang="zh-CN" dirty="0" smtClean="0"/>
          </a:p>
          <a:p>
            <a:pPr algn="l"/>
            <a:endParaRPr lang="en-US" sz="3600" dirty="0"/>
          </a:p>
        </p:txBody>
      </p:sp>
      <p:sp>
        <p:nvSpPr>
          <p:cNvPr id="3" name="Rectangle 2"/>
          <p:cNvSpPr/>
          <p:nvPr/>
        </p:nvSpPr>
        <p:spPr>
          <a:xfrm>
            <a:off x="431540" y="224644"/>
            <a:ext cx="8280920" cy="769441"/>
          </a:xfrm>
          <a:prstGeom prst="rect">
            <a:avLst/>
          </a:prstGeom>
        </p:spPr>
        <p:txBody>
          <a:bodyPr wrap="square">
            <a:spAutoFit/>
          </a:bodyPr>
          <a:lstStyle/>
          <a:p>
            <a:pPr algn="ctr"/>
            <a:r>
              <a:rPr lang="en-US" sz="4400" dirty="0">
                <a:solidFill>
                  <a:srgbClr val="FFFF00"/>
                </a:solidFill>
              </a:rPr>
              <a:t>The Mind and the Will</a:t>
            </a:r>
          </a:p>
        </p:txBody>
      </p:sp>
    </p:spTree>
    <p:extLst>
      <p:ext uri="{BB962C8B-B14F-4D97-AF65-F5344CB8AC3E}">
        <p14:creationId xmlns:p14="http://schemas.microsoft.com/office/powerpoint/2010/main" val="2482800240"/>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44</a:t>
            </a:fld>
            <a:endParaRPr lang="en-US" dirty="0"/>
          </a:p>
        </p:txBody>
      </p:sp>
      <p:sp>
        <p:nvSpPr>
          <p:cNvPr id="4" name="Subtitle 3"/>
          <p:cNvSpPr>
            <a:spLocks noGrp="1"/>
          </p:cNvSpPr>
          <p:nvPr>
            <p:ph type="subTitle" sz="quarter" idx="1"/>
          </p:nvPr>
        </p:nvSpPr>
        <p:spPr>
          <a:xfrm>
            <a:off x="431540" y="2096852"/>
            <a:ext cx="8280920" cy="4644516"/>
          </a:xfrm>
        </p:spPr>
        <p:txBody>
          <a:bodyPr/>
          <a:lstStyle/>
          <a:p>
            <a:pPr marL="742950" indent="-742950" algn="l">
              <a:buFont typeface="+mj-lt"/>
              <a:buAutoNum type="arabicPeriod" startAt="4"/>
            </a:pPr>
            <a:r>
              <a:rPr lang="zh-CN" altLang="en-US" sz="4400" dirty="0"/>
              <a:t>我们就应该准备好</a:t>
            </a:r>
            <a:r>
              <a:rPr lang="zh-CN" altLang="en-US" sz="4400" dirty="0" smtClean="0"/>
              <a:t>为我们所相信的</a:t>
            </a:r>
            <a:r>
              <a:rPr lang="zh-CN" altLang="en-US" sz="4400" dirty="0"/>
              <a:t>真理在哲学的和历史的领域</a:t>
            </a:r>
            <a:r>
              <a:rPr lang="zh-CN" altLang="en-US" sz="4400" dirty="0" smtClean="0"/>
              <a:t>来与世俗和其他的宗教思想来斗争。</a:t>
            </a:r>
            <a:endParaRPr lang="en-US" sz="4400" dirty="0" smtClean="0"/>
          </a:p>
        </p:txBody>
      </p:sp>
      <p:sp>
        <p:nvSpPr>
          <p:cNvPr id="3" name="Rectangle 2"/>
          <p:cNvSpPr/>
          <p:nvPr/>
        </p:nvSpPr>
        <p:spPr>
          <a:xfrm>
            <a:off x="431540" y="224644"/>
            <a:ext cx="8280920" cy="769441"/>
          </a:xfrm>
          <a:prstGeom prst="rect">
            <a:avLst/>
          </a:prstGeom>
        </p:spPr>
        <p:txBody>
          <a:bodyPr wrap="square">
            <a:spAutoFit/>
          </a:bodyPr>
          <a:lstStyle/>
          <a:p>
            <a:pPr algn="ctr"/>
            <a:r>
              <a:rPr lang="en-US" sz="4400" dirty="0">
                <a:solidFill>
                  <a:srgbClr val="FFFF00"/>
                </a:solidFill>
              </a:rPr>
              <a:t>The Mind and the Will</a:t>
            </a:r>
          </a:p>
        </p:txBody>
      </p:sp>
    </p:spTree>
    <p:extLst>
      <p:ext uri="{BB962C8B-B14F-4D97-AF65-F5344CB8AC3E}">
        <p14:creationId xmlns:p14="http://schemas.microsoft.com/office/powerpoint/2010/main" val="1673883379"/>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45</a:t>
            </a:fld>
            <a:endParaRPr lang="en-US" dirty="0"/>
          </a:p>
        </p:txBody>
      </p:sp>
      <p:sp>
        <p:nvSpPr>
          <p:cNvPr id="4" name="Subtitle 3"/>
          <p:cNvSpPr>
            <a:spLocks noGrp="1"/>
          </p:cNvSpPr>
          <p:nvPr>
            <p:ph type="subTitle" sz="quarter" idx="1"/>
          </p:nvPr>
        </p:nvSpPr>
        <p:spPr>
          <a:xfrm>
            <a:off x="431540" y="2096852"/>
            <a:ext cx="8280920" cy="4644516"/>
          </a:xfrm>
        </p:spPr>
        <p:txBody>
          <a:bodyPr/>
          <a:lstStyle/>
          <a:p>
            <a:pPr marL="742950" indent="-742950" algn="l">
              <a:buFont typeface="+mj-lt"/>
              <a:buAutoNum type="arabicPeriod" startAt="5"/>
            </a:pPr>
            <a:r>
              <a:rPr lang="zh-CN" altLang="en-US" sz="4400" dirty="0"/>
              <a:t>我</a:t>
            </a:r>
            <a:r>
              <a:rPr lang="zh-CN" altLang="en-US" sz="4400" dirty="0" smtClean="0"/>
              <a:t>们需要谦卑的学习，需要了解现代世界对福音的态度。需要像保罗一样认识到，神的智慧在四处都有显示，福音是神所启示的唯一真正的光。</a:t>
            </a:r>
            <a:endParaRPr lang="en-US" sz="4400" dirty="0" smtClean="0"/>
          </a:p>
        </p:txBody>
      </p:sp>
      <p:sp>
        <p:nvSpPr>
          <p:cNvPr id="3" name="Rectangle 2"/>
          <p:cNvSpPr/>
          <p:nvPr/>
        </p:nvSpPr>
        <p:spPr>
          <a:xfrm>
            <a:off x="431540" y="224644"/>
            <a:ext cx="8280920" cy="769441"/>
          </a:xfrm>
          <a:prstGeom prst="rect">
            <a:avLst/>
          </a:prstGeom>
        </p:spPr>
        <p:txBody>
          <a:bodyPr wrap="square">
            <a:spAutoFit/>
          </a:bodyPr>
          <a:lstStyle/>
          <a:p>
            <a:pPr algn="ctr"/>
            <a:r>
              <a:rPr lang="en-US" sz="4400" dirty="0">
                <a:solidFill>
                  <a:srgbClr val="FFFF00"/>
                </a:solidFill>
              </a:rPr>
              <a:t>The Mind and the Will</a:t>
            </a:r>
          </a:p>
        </p:txBody>
      </p:sp>
    </p:spTree>
    <p:extLst>
      <p:ext uri="{BB962C8B-B14F-4D97-AF65-F5344CB8AC3E}">
        <p14:creationId xmlns:p14="http://schemas.microsoft.com/office/powerpoint/2010/main" val="2749209687"/>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sz="8800" dirty="0" smtClean="0"/>
              <a:t>END</a:t>
            </a:r>
            <a:endParaRPr lang="en-US" sz="8800" dirty="0"/>
          </a:p>
        </p:txBody>
      </p:sp>
      <p:sp>
        <p:nvSpPr>
          <p:cNvPr id="3" name="Subtitle 2"/>
          <p:cNvSpPr>
            <a:spLocks noGrp="1"/>
          </p:cNvSpPr>
          <p:nvPr>
            <p:ph type="subTitle" sz="quarter"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C956A56F-1E7C-4C66-8DEB-519C59F7FB02}" type="slidenum">
              <a:rPr lang="en-US" smtClean="0">
                <a:solidFill>
                  <a:srgbClr val="FFFFFF"/>
                </a:solidFill>
              </a:rPr>
              <a:pPr>
                <a:defRPr/>
              </a:pPr>
              <a:t>46</a:t>
            </a:fld>
            <a:endParaRPr lang="en-US" dirty="0">
              <a:solidFill>
                <a:srgbClr val="FFFFFF"/>
              </a:solidFill>
            </a:endParaRPr>
          </a:p>
        </p:txBody>
      </p:sp>
    </p:spTree>
    <p:extLst>
      <p:ext uri="{BB962C8B-B14F-4D97-AF65-F5344CB8AC3E}">
        <p14:creationId xmlns:p14="http://schemas.microsoft.com/office/powerpoint/2010/main" val="4108160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5</a:t>
            </a:fld>
            <a:endParaRPr lang="en-US" dirty="0"/>
          </a:p>
        </p:txBody>
      </p:sp>
      <p:sp>
        <p:nvSpPr>
          <p:cNvPr id="4" name="Subtitle 3"/>
          <p:cNvSpPr>
            <a:spLocks noGrp="1"/>
          </p:cNvSpPr>
          <p:nvPr>
            <p:ph type="subTitle" sz="quarter" idx="1"/>
          </p:nvPr>
        </p:nvSpPr>
        <p:spPr>
          <a:xfrm>
            <a:off x="431540" y="2096852"/>
            <a:ext cx="8280920" cy="4644516"/>
          </a:xfrm>
        </p:spPr>
        <p:txBody>
          <a:bodyPr/>
          <a:lstStyle/>
          <a:p>
            <a:pPr marL="742950" indent="-742950" algn="l">
              <a:buFont typeface="+mj-lt"/>
              <a:buAutoNum type="arabicPeriod"/>
            </a:pPr>
            <a:r>
              <a:rPr lang="zh-CN" altLang="en-US" sz="4400" dirty="0"/>
              <a:t>保罗最主要关心的一点就是如何阐述基督真理的</a:t>
            </a:r>
            <a:r>
              <a:rPr lang="zh-CN" altLang="en-US" sz="4400" dirty="0">
                <a:solidFill>
                  <a:srgbClr val="FFFF00"/>
                </a:solidFill>
              </a:rPr>
              <a:t>客观性</a:t>
            </a:r>
            <a:r>
              <a:rPr lang="zh-CN" altLang="en-US" sz="4400" dirty="0"/>
              <a:t>。</a:t>
            </a:r>
            <a:endParaRPr lang="en-US" sz="44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300611820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6</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231775" indent="-231775" algn="l">
              <a:buFont typeface="Arial" panose="020B0604020202020204" pitchFamily="34" charset="0"/>
              <a:buChar char="•"/>
            </a:pPr>
            <a:r>
              <a:rPr lang="zh-CN" altLang="en-US" dirty="0" smtClean="0"/>
              <a:t>罗</a:t>
            </a:r>
            <a:r>
              <a:rPr lang="zh-CN" altLang="en-US" dirty="0"/>
              <a:t>马书</a:t>
            </a:r>
            <a:r>
              <a:rPr lang="en-US" dirty="0"/>
              <a:t>1</a:t>
            </a:r>
            <a:r>
              <a:rPr lang="zh-CN" altLang="en-US" dirty="0"/>
              <a:t>：</a:t>
            </a:r>
            <a:r>
              <a:rPr lang="en-US" dirty="0" smtClean="0"/>
              <a:t>18-21</a:t>
            </a:r>
          </a:p>
          <a:p>
            <a:pPr marL="231775" indent="-231775" algn="l">
              <a:buFont typeface="Arial" panose="020B0604020202020204" pitchFamily="34" charset="0"/>
              <a:buChar char="•"/>
            </a:pPr>
            <a:r>
              <a:rPr lang="en-US" altLang="zh-CN" sz="3600" dirty="0" smtClean="0"/>
              <a:t>19</a:t>
            </a:r>
            <a:r>
              <a:rPr lang="zh-CN" altLang="en-US" sz="3600" dirty="0"/>
              <a:t>上帝的事情，人所能知道的，</a:t>
            </a:r>
            <a:r>
              <a:rPr lang="zh-CN" altLang="en-US" sz="3600" dirty="0">
                <a:solidFill>
                  <a:srgbClr val="FFFF00"/>
                </a:solidFill>
              </a:rPr>
              <a:t>原显明在人心里</a:t>
            </a:r>
            <a:r>
              <a:rPr lang="zh-CN" altLang="en-US" sz="3600" dirty="0"/>
              <a:t>，因为上帝已经给他们显明。 </a:t>
            </a:r>
            <a:r>
              <a:rPr lang="en-US" altLang="zh-CN" sz="3600" dirty="0"/>
              <a:t>20</a:t>
            </a:r>
            <a:r>
              <a:rPr lang="zh-CN" altLang="en-US" sz="3600" dirty="0"/>
              <a:t>自从造天地以来，上帝的永能和神性是</a:t>
            </a:r>
            <a:r>
              <a:rPr lang="zh-CN" altLang="en-US" sz="3600" dirty="0">
                <a:solidFill>
                  <a:srgbClr val="FFFF00"/>
                </a:solidFill>
              </a:rPr>
              <a:t>明明可知的</a:t>
            </a:r>
            <a:r>
              <a:rPr lang="zh-CN" altLang="en-US" sz="3600" dirty="0"/>
              <a:t>，虽是眼不能见，但借着所造之物就可以晓得，叫人无可推诿。</a:t>
            </a:r>
            <a:endParaRPr lang="en-US" sz="36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99363721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7</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indent="-571500" algn="l">
              <a:buFont typeface="Wingdings" panose="05000000000000000000" pitchFamily="2" charset="2"/>
              <a:buChar char="v"/>
            </a:pPr>
            <a:r>
              <a:rPr lang="zh-CN" altLang="en-US" sz="3600" dirty="0"/>
              <a:t>如果人们拒绝这样的事实，那是因为他们的“心很硬</a:t>
            </a:r>
            <a:r>
              <a:rPr lang="zh-CN" altLang="en-US" sz="3600" dirty="0" smtClean="0"/>
              <a:t>”，</a:t>
            </a:r>
            <a:r>
              <a:rPr lang="zh-CN" altLang="en-US" sz="3600" dirty="0"/>
              <a:t>因为他们</a:t>
            </a:r>
            <a:r>
              <a:rPr lang="en-US" sz="3600" dirty="0"/>
              <a:t>“</a:t>
            </a:r>
            <a:r>
              <a:rPr lang="zh-CN" altLang="en-US" sz="3600" dirty="0"/>
              <a:t>压制了真理</a:t>
            </a:r>
            <a:r>
              <a:rPr lang="en-US" sz="3600" dirty="0"/>
              <a:t>”</a:t>
            </a:r>
            <a:r>
              <a:rPr lang="zh-CN" altLang="en-US" sz="3600" dirty="0"/>
              <a:t>，不是因为证据不清楚</a:t>
            </a:r>
            <a:r>
              <a:rPr lang="zh-CN" altLang="en-US" sz="3600" dirty="0" smtClean="0"/>
              <a:t>。</a:t>
            </a:r>
            <a:endParaRPr lang="en-US" altLang="zh-CN" sz="3600" dirty="0" smtClean="0"/>
          </a:p>
          <a:p>
            <a:pPr marL="571500" indent="-571500" algn="l">
              <a:buFont typeface="Wingdings" panose="05000000000000000000" pitchFamily="2" charset="2"/>
              <a:buChar char="v"/>
            </a:pPr>
            <a:r>
              <a:rPr lang="zh-CN" altLang="en-US" dirty="0"/>
              <a:t>在以弗所书</a:t>
            </a:r>
            <a:r>
              <a:rPr lang="en-US" dirty="0"/>
              <a:t>4</a:t>
            </a:r>
            <a:r>
              <a:rPr lang="zh-CN" altLang="en-US" dirty="0"/>
              <a:t>：</a:t>
            </a:r>
            <a:r>
              <a:rPr lang="en-US" dirty="0" smtClean="0"/>
              <a:t>18</a:t>
            </a:r>
          </a:p>
          <a:p>
            <a:pPr marL="571500" indent="-571500" algn="l">
              <a:buFont typeface="Wingdings" panose="05000000000000000000" pitchFamily="2" charset="2"/>
              <a:buChar char="v"/>
            </a:pPr>
            <a:r>
              <a:rPr lang="en-US" altLang="zh-CN" dirty="0"/>
              <a:t>18</a:t>
            </a:r>
            <a:r>
              <a:rPr lang="zh-CN" altLang="en-US" dirty="0"/>
              <a:t>他们心地昏昧，与上帝所赐的生命隔绝了，都因自己无知，心里刚硬</a:t>
            </a:r>
            <a:r>
              <a:rPr lang="zh-CN" altLang="en-US" dirty="0" smtClean="0"/>
              <a:t>；</a:t>
            </a:r>
            <a:endParaRPr lang="en-US" altLang="zh-CN" dirty="0" smtClean="0"/>
          </a:p>
          <a:p>
            <a:pPr marL="571500" indent="-571500" algn="l">
              <a:buFont typeface="Wingdings" panose="05000000000000000000" pitchFamily="2" charset="2"/>
              <a:buChar char="v"/>
            </a:pPr>
            <a:endParaRPr lang="en-US" dirty="0"/>
          </a:p>
          <a:p>
            <a:pPr marL="571500" indent="-571500" algn="l">
              <a:buFont typeface="Wingdings" panose="05000000000000000000" pitchFamily="2" charset="2"/>
              <a:buChar char="v"/>
            </a:pPr>
            <a:r>
              <a:rPr lang="zh-CN" altLang="en-US" dirty="0">
                <a:solidFill>
                  <a:srgbClr val="FFFF00"/>
                </a:solidFill>
              </a:rPr>
              <a:t>心里刚硬在圣经中的意思是有意的没</a:t>
            </a:r>
            <a:r>
              <a:rPr lang="zh-CN" altLang="en-US" dirty="0" smtClean="0">
                <a:solidFill>
                  <a:srgbClr val="FFFF00"/>
                </a:solidFill>
              </a:rPr>
              <a:t>有借口的</a:t>
            </a:r>
            <a:r>
              <a:rPr lang="zh-CN" altLang="en-US" dirty="0">
                <a:solidFill>
                  <a:srgbClr val="FFFF00"/>
                </a:solidFill>
              </a:rPr>
              <a:t>拒绝真理。</a:t>
            </a:r>
            <a:endParaRPr lang="en-US" dirty="0" smtClean="0">
              <a:solidFill>
                <a:srgbClr val="FFFF00"/>
              </a:solidFill>
            </a:endParaRPr>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75702348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8</a:t>
            </a:fld>
            <a:endParaRPr lang="en-US" dirty="0"/>
          </a:p>
        </p:txBody>
      </p:sp>
      <p:sp>
        <p:nvSpPr>
          <p:cNvPr id="4" name="Subtitle 3"/>
          <p:cNvSpPr>
            <a:spLocks noGrp="1"/>
          </p:cNvSpPr>
          <p:nvPr>
            <p:ph type="subTitle" sz="quarter" idx="1"/>
          </p:nvPr>
        </p:nvSpPr>
        <p:spPr>
          <a:xfrm>
            <a:off x="431540" y="994084"/>
            <a:ext cx="8280920" cy="5254315"/>
          </a:xfrm>
        </p:spPr>
        <p:txBody>
          <a:bodyPr/>
          <a:lstStyle/>
          <a:p>
            <a:pPr marL="571500" indent="-571500" algn="l">
              <a:buFont typeface="Wingdings" panose="05000000000000000000" pitchFamily="2" charset="2"/>
              <a:buChar char="ü"/>
            </a:pPr>
            <a:r>
              <a:rPr lang="zh-CN" altLang="en-US" sz="3600" dirty="0"/>
              <a:t>所以保罗关心的不是让他的听众有宗教的体验。相反，他给他们讲述真理，和他们辩论相当长的时间（使徒行传</a:t>
            </a:r>
            <a:r>
              <a:rPr lang="en-US" sz="3600" dirty="0"/>
              <a:t>19</a:t>
            </a:r>
            <a:r>
              <a:rPr lang="zh-CN" altLang="en-US" sz="3600" dirty="0"/>
              <a:t>：</a:t>
            </a:r>
            <a:r>
              <a:rPr lang="en-US" sz="3600" dirty="0"/>
              <a:t>8-10</a:t>
            </a:r>
            <a:r>
              <a:rPr lang="zh-CN" altLang="en-US" sz="3600" dirty="0"/>
              <a:t>），催促他们献上自己接受福音，因为福音是真实的。</a:t>
            </a:r>
            <a:endParaRPr lang="en-US" dirty="0" smtClean="0">
              <a:solidFill>
                <a:srgbClr val="FFFF00"/>
              </a:solidFill>
            </a:endParaRPr>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46784049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956A56F-1E7C-4C66-8DEB-519C59F7FB02}" type="slidenum">
              <a:rPr lang="en-US" smtClean="0"/>
              <a:pPr>
                <a:defRPr/>
              </a:pPr>
              <a:t>9</a:t>
            </a:fld>
            <a:endParaRPr lang="en-US" dirty="0"/>
          </a:p>
        </p:txBody>
      </p:sp>
      <p:sp>
        <p:nvSpPr>
          <p:cNvPr id="4" name="Subtitle 3"/>
          <p:cNvSpPr>
            <a:spLocks noGrp="1"/>
          </p:cNvSpPr>
          <p:nvPr>
            <p:ph type="subTitle" sz="quarter" idx="1"/>
          </p:nvPr>
        </p:nvSpPr>
        <p:spPr>
          <a:xfrm>
            <a:off x="431540" y="2096852"/>
            <a:ext cx="8280920" cy="4644516"/>
          </a:xfrm>
        </p:spPr>
        <p:txBody>
          <a:bodyPr/>
          <a:lstStyle/>
          <a:p>
            <a:pPr marL="742950" indent="-742950" algn="l">
              <a:buFont typeface="+mj-lt"/>
              <a:buAutoNum type="arabicPeriod" startAt="2"/>
            </a:pPr>
            <a:r>
              <a:rPr lang="zh-CN" altLang="en-US" sz="4400" dirty="0"/>
              <a:t>保</a:t>
            </a:r>
            <a:r>
              <a:rPr lang="zh-CN" altLang="en-US" sz="4400" dirty="0" smtClean="0"/>
              <a:t>罗不但在给非信徒传讲福音时强调理性，他同样关心已经接受耶稣的信徒的理性成长。</a:t>
            </a:r>
            <a:endParaRPr lang="en-US" sz="4400" dirty="0" smtClean="0"/>
          </a:p>
        </p:txBody>
      </p:sp>
      <p:sp>
        <p:nvSpPr>
          <p:cNvPr id="3" name="Rectangle 2"/>
          <p:cNvSpPr/>
          <p:nvPr/>
        </p:nvSpPr>
        <p:spPr>
          <a:xfrm>
            <a:off x="431540" y="224644"/>
            <a:ext cx="8280920" cy="769441"/>
          </a:xfrm>
          <a:prstGeom prst="rect">
            <a:avLst/>
          </a:prstGeom>
        </p:spPr>
        <p:txBody>
          <a:bodyPr wrap="square">
            <a:spAutoFit/>
          </a:bodyPr>
          <a:lstStyle/>
          <a:p>
            <a:pPr algn="ctr" eaLnBrk="0" hangingPunct="0">
              <a:spcBef>
                <a:spcPct val="20000"/>
              </a:spcBef>
              <a:buClr>
                <a:srgbClr val="FFFFCC"/>
              </a:buClr>
              <a:buSzPct val="75000"/>
            </a:pPr>
            <a:r>
              <a:rPr lang="en-US" sz="4400" dirty="0">
                <a:solidFill>
                  <a:srgbClr val="FFFF00"/>
                </a:solidFill>
              </a:rPr>
              <a:t>Truth, Belief and </a:t>
            </a:r>
            <a:r>
              <a:rPr lang="en-US" sz="4400" dirty="0" smtClean="0">
                <a:solidFill>
                  <a:srgbClr val="FFFF00"/>
                </a:solidFill>
              </a:rPr>
              <a:t>Wisdom</a:t>
            </a:r>
            <a:endParaRPr lang="en-US" sz="4400" dirty="0">
              <a:solidFill>
                <a:srgbClr val="FFFF00"/>
              </a:solidFill>
            </a:endParaRPr>
          </a:p>
        </p:txBody>
      </p:sp>
    </p:spTree>
    <p:extLst>
      <p:ext uri="{BB962C8B-B14F-4D97-AF65-F5344CB8AC3E}">
        <p14:creationId xmlns:p14="http://schemas.microsoft.com/office/powerpoint/2010/main" val="1630569995"/>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19756</TotalTime>
  <Words>4480</Words>
  <Application>Microsoft Office PowerPoint</Application>
  <PresentationFormat>On-screen Show (4:3)</PresentationFormat>
  <Paragraphs>237</Paragraphs>
  <Slides>46</Slides>
  <Notes>43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46</vt:i4>
      </vt:variant>
    </vt:vector>
  </HeadingPairs>
  <TitlesOfParts>
    <vt:vector size="56" baseType="lpstr">
      <vt:lpstr>Bookman</vt:lpstr>
      <vt:lpstr>Osaka</vt:lpstr>
      <vt:lpstr>PMingLiU</vt:lpstr>
      <vt:lpstr>宋体</vt:lpstr>
      <vt:lpstr>Arial</vt:lpstr>
      <vt:lpstr>Calibri</vt:lpstr>
      <vt:lpstr>Courier New</vt:lpstr>
      <vt:lpstr>Times New Roman</vt:lpstr>
      <vt:lpstr>Wingdings</vt:lpstr>
      <vt:lpstr>Orbit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chiu</dc:creator>
  <cp:lastModifiedBy>Ryan Mi</cp:lastModifiedBy>
  <cp:revision>1814</cp:revision>
  <cp:lastPrinted>2015-09-30T18:43:33Z</cp:lastPrinted>
  <dcterms:created xsi:type="dcterms:W3CDTF">2015-06-19T17:44:08Z</dcterms:created>
  <dcterms:modified xsi:type="dcterms:W3CDTF">2016-04-18T18:42:36Z</dcterms:modified>
</cp:coreProperties>
</file>